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1"/>
            <a:ext cx="9919335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1336" y="390651"/>
            <a:ext cx="10326329" cy="764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12771" y="2443988"/>
            <a:ext cx="5541645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7" y="6101139"/>
            <a:ext cx="334327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78" y="28255"/>
            <a:ext cx="1218723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6" y="4589779"/>
            <a:ext cx="2176780" cy="27084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IN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Prathmesh Pandey</a:t>
            </a:r>
            <a:endParaRPr b="1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27"/>
            <a:ext cx="2104102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7" y="6078220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DDB"/>
                </a:solidFill>
                <a:latin typeface="Microsoft Sans Serif"/>
                <a:cs typeface="Microsoft Sans Serif"/>
              </a:rPr>
              <a:t>10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3737" y="1517395"/>
            <a:ext cx="9546590" cy="17475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19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conducted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exploratory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identify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labels.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analyzed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examined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frequency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orbits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Derived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labels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column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CSV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  <a:p>
            <a:pPr marL="240665" marR="5080" indent="-228600">
              <a:lnSpc>
                <a:spcPts val="1900"/>
              </a:lnSpc>
              <a:spcBef>
                <a:spcPts val="102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https://github.com/llouislouis/iBM_DataScience_Capstone_SPACE_X/blob/main/Lab3_Data%20Wra ngling.ipynb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Data</a:t>
            </a:r>
            <a:r>
              <a:rPr spc="-229" dirty="0"/>
              <a:t> </a:t>
            </a:r>
            <a:r>
              <a:rPr spc="-10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8949" y="3429000"/>
            <a:ext cx="4534099" cy="299821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64257" y="6524007"/>
            <a:ext cx="246380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some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common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spc="-40" dirty="0"/>
              <a:t>Data</a:t>
            </a:r>
            <a:r>
              <a:rPr spc="20" dirty="0"/>
              <a:t> </a:t>
            </a:r>
            <a:r>
              <a:rPr spc="-60" dirty="0"/>
              <a:t>Visualization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1" y="1644617"/>
            <a:ext cx="2628900" cy="17843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3524250"/>
            <a:ext cx="2628900" cy="17951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011" y="5469166"/>
            <a:ext cx="5524500" cy="111281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917342" y="1854102"/>
            <a:ext cx="6547484" cy="3150235"/>
            <a:chOff x="4917342" y="1854102"/>
            <a:chExt cx="6547484" cy="3150235"/>
          </a:xfrm>
        </p:grpSpPr>
        <p:sp>
          <p:nvSpPr>
            <p:cNvPr id="7" name="object 7"/>
            <p:cNvSpPr/>
            <p:nvPr/>
          </p:nvSpPr>
          <p:spPr>
            <a:xfrm>
              <a:off x="4923692" y="1860452"/>
              <a:ext cx="6534784" cy="3137535"/>
            </a:xfrm>
            <a:custGeom>
              <a:avLst/>
              <a:gdLst/>
              <a:ahLst/>
              <a:cxnLst/>
              <a:rect l="l" t="t" r="r" b="b"/>
              <a:pathLst>
                <a:path w="6534784" h="3137535">
                  <a:moveTo>
                    <a:pt x="6011437" y="0"/>
                  </a:moveTo>
                  <a:lnTo>
                    <a:pt x="522842" y="0"/>
                  </a:lnTo>
                  <a:lnTo>
                    <a:pt x="475253" y="2136"/>
                  </a:lnTo>
                  <a:lnTo>
                    <a:pt x="428860" y="8423"/>
                  </a:lnTo>
                  <a:lnTo>
                    <a:pt x="383850" y="18676"/>
                  </a:lnTo>
                  <a:lnTo>
                    <a:pt x="340405" y="32710"/>
                  </a:lnTo>
                  <a:lnTo>
                    <a:pt x="298711" y="50340"/>
                  </a:lnTo>
                  <a:lnTo>
                    <a:pt x="258953" y="71383"/>
                  </a:lnTo>
                  <a:lnTo>
                    <a:pt x="221315" y="95653"/>
                  </a:lnTo>
                  <a:lnTo>
                    <a:pt x="185981" y="122966"/>
                  </a:lnTo>
                  <a:lnTo>
                    <a:pt x="153136" y="153137"/>
                  </a:lnTo>
                  <a:lnTo>
                    <a:pt x="122965" y="185981"/>
                  </a:lnTo>
                  <a:lnTo>
                    <a:pt x="95653" y="221315"/>
                  </a:lnTo>
                  <a:lnTo>
                    <a:pt x="71383" y="258954"/>
                  </a:lnTo>
                  <a:lnTo>
                    <a:pt x="50340" y="298712"/>
                  </a:lnTo>
                  <a:lnTo>
                    <a:pt x="32710" y="340406"/>
                  </a:lnTo>
                  <a:lnTo>
                    <a:pt x="18676" y="383850"/>
                  </a:lnTo>
                  <a:lnTo>
                    <a:pt x="8423" y="428861"/>
                  </a:lnTo>
                  <a:lnTo>
                    <a:pt x="2136" y="475253"/>
                  </a:lnTo>
                  <a:lnTo>
                    <a:pt x="0" y="522842"/>
                  </a:lnTo>
                  <a:lnTo>
                    <a:pt x="0" y="2614173"/>
                  </a:lnTo>
                  <a:lnTo>
                    <a:pt x="2136" y="2661762"/>
                  </a:lnTo>
                  <a:lnTo>
                    <a:pt x="8423" y="2708154"/>
                  </a:lnTo>
                  <a:lnTo>
                    <a:pt x="18676" y="2753165"/>
                  </a:lnTo>
                  <a:lnTo>
                    <a:pt x="32710" y="2796610"/>
                  </a:lnTo>
                  <a:lnTo>
                    <a:pt x="50340" y="2838303"/>
                  </a:lnTo>
                  <a:lnTo>
                    <a:pt x="71383" y="2878062"/>
                  </a:lnTo>
                  <a:lnTo>
                    <a:pt x="95653" y="2915700"/>
                  </a:lnTo>
                  <a:lnTo>
                    <a:pt x="122965" y="2951034"/>
                  </a:lnTo>
                  <a:lnTo>
                    <a:pt x="153136" y="2983878"/>
                  </a:lnTo>
                  <a:lnTo>
                    <a:pt x="185981" y="3014049"/>
                  </a:lnTo>
                  <a:lnTo>
                    <a:pt x="221315" y="3041362"/>
                  </a:lnTo>
                  <a:lnTo>
                    <a:pt x="258953" y="3065632"/>
                  </a:lnTo>
                  <a:lnTo>
                    <a:pt x="298711" y="3086674"/>
                  </a:lnTo>
                  <a:lnTo>
                    <a:pt x="340405" y="3104305"/>
                  </a:lnTo>
                  <a:lnTo>
                    <a:pt x="383850" y="3118339"/>
                  </a:lnTo>
                  <a:lnTo>
                    <a:pt x="428860" y="3128591"/>
                  </a:lnTo>
                  <a:lnTo>
                    <a:pt x="475253" y="3134878"/>
                  </a:lnTo>
                  <a:lnTo>
                    <a:pt x="522842" y="3137015"/>
                  </a:lnTo>
                  <a:lnTo>
                    <a:pt x="6011437" y="3137015"/>
                  </a:lnTo>
                  <a:lnTo>
                    <a:pt x="6059026" y="3134878"/>
                  </a:lnTo>
                  <a:lnTo>
                    <a:pt x="6105418" y="3128591"/>
                  </a:lnTo>
                  <a:lnTo>
                    <a:pt x="6150429" y="3118339"/>
                  </a:lnTo>
                  <a:lnTo>
                    <a:pt x="6193873" y="3104305"/>
                  </a:lnTo>
                  <a:lnTo>
                    <a:pt x="6235567" y="3086674"/>
                  </a:lnTo>
                  <a:lnTo>
                    <a:pt x="6275325" y="3065632"/>
                  </a:lnTo>
                  <a:lnTo>
                    <a:pt x="6312963" y="3041362"/>
                  </a:lnTo>
                  <a:lnTo>
                    <a:pt x="6348297" y="3014049"/>
                  </a:lnTo>
                  <a:lnTo>
                    <a:pt x="6381142" y="2983878"/>
                  </a:lnTo>
                  <a:lnTo>
                    <a:pt x="6411313" y="2951034"/>
                  </a:lnTo>
                  <a:lnTo>
                    <a:pt x="6438626" y="2915700"/>
                  </a:lnTo>
                  <a:lnTo>
                    <a:pt x="6462896" y="2878062"/>
                  </a:lnTo>
                  <a:lnTo>
                    <a:pt x="6483938" y="2838303"/>
                  </a:lnTo>
                  <a:lnTo>
                    <a:pt x="6501569" y="2796610"/>
                  </a:lnTo>
                  <a:lnTo>
                    <a:pt x="6515603" y="2753165"/>
                  </a:lnTo>
                  <a:lnTo>
                    <a:pt x="6525855" y="2708154"/>
                  </a:lnTo>
                  <a:lnTo>
                    <a:pt x="6532142" y="2661762"/>
                  </a:lnTo>
                  <a:lnTo>
                    <a:pt x="6534279" y="2614173"/>
                  </a:lnTo>
                  <a:lnTo>
                    <a:pt x="6534279" y="522842"/>
                  </a:lnTo>
                  <a:lnTo>
                    <a:pt x="6532142" y="475253"/>
                  </a:lnTo>
                  <a:lnTo>
                    <a:pt x="6525855" y="428861"/>
                  </a:lnTo>
                  <a:lnTo>
                    <a:pt x="6515603" y="383850"/>
                  </a:lnTo>
                  <a:lnTo>
                    <a:pt x="6501569" y="340406"/>
                  </a:lnTo>
                  <a:lnTo>
                    <a:pt x="6483938" y="298712"/>
                  </a:lnTo>
                  <a:lnTo>
                    <a:pt x="6462896" y="258954"/>
                  </a:lnTo>
                  <a:lnTo>
                    <a:pt x="6438626" y="221315"/>
                  </a:lnTo>
                  <a:lnTo>
                    <a:pt x="6411313" y="185981"/>
                  </a:lnTo>
                  <a:lnTo>
                    <a:pt x="6381142" y="153137"/>
                  </a:lnTo>
                  <a:lnTo>
                    <a:pt x="6348297" y="122966"/>
                  </a:lnTo>
                  <a:lnTo>
                    <a:pt x="6312963" y="95653"/>
                  </a:lnTo>
                  <a:lnTo>
                    <a:pt x="6275325" y="71383"/>
                  </a:lnTo>
                  <a:lnTo>
                    <a:pt x="6235567" y="50340"/>
                  </a:lnTo>
                  <a:lnTo>
                    <a:pt x="6193873" y="32710"/>
                  </a:lnTo>
                  <a:lnTo>
                    <a:pt x="6150429" y="18676"/>
                  </a:lnTo>
                  <a:lnTo>
                    <a:pt x="6105418" y="8423"/>
                  </a:lnTo>
                  <a:lnTo>
                    <a:pt x="6059026" y="2136"/>
                  </a:lnTo>
                  <a:lnTo>
                    <a:pt x="6011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23692" y="1860452"/>
              <a:ext cx="6534784" cy="3137535"/>
            </a:xfrm>
            <a:custGeom>
              <a:avLst/>
              <a:gdLst/>
              <a:ahLst/>
              <a:cxnLst/>
              <a:rect l="l" t="t" r="r" b="b"/>
              <a:pathLst>
                <a:path w="6534784" h="3137535">
                  <a:moveTo>
                    <a:pt x="0" y="522843"/>
                  </a:moveTo>
                  <a:lnTo>
                    <a:pt x="2136" y="475253"/>
                  </a:lnTo>
                  <a:lnTo>
                    <a:pt x="8423" y="428861"/>
                  </a:lnTo>
                  <a:lnTo>
                    <a:pt x="18676" y="383850"/>
                  </a:lnTo>
                  <a:lnTo>
                    <a:pt x="32710" y="340406"/>
                  </a:lnTo>
                  <a:lnTo>
                    <a:pt x="50340" y="298712"/>
                  </a:lnTo>
                  <a:lnTo>
                    <a:pt x="71383" y="258954"/>
                  </a:lnTo>
                  <a:lnTo>
                    <a:pt x="95653" y="221315"/>
                  </a:lnTo>
                  <a:lnTo>
                    <a:pt x="122965" y="185981"/>
                  </a:lnTo>
                  <a:lnTo>
                    <a:pt x="153136" y="153137"/>
                  </a:lnTo>
                  <a:lnTo>
                    <a:pt x="185981" y="122966"/>
                  </a:lnTo>
                  <a:lnTo>
                    <a:pt x="221315" y="95653"/>
                  </a:lnTo>
                  <a:lnTo>
                    <a:pt x="258953" y="71383"/>
                  </a:lnTo>
                  <a:lnTo>
                    <a:pt x="298712" y="50340"/>
                  </a:lnTo>
                  <a:lnTo>
                    <a:pt x="340405" y="32710"/>
                  </a:lnTo>
                  <a:lnTo>
                    <a:pt x="383850" y="18676"/>
                  </a:lnTo>
                  <a:lnTo>
                    <a:pt x="428860" y="8423"/>
                  </a:lnTo>
                  <a:lnTo>
                    <a:pt x="475253" y="2136"/>
                  </a:lnTo>
                  <a:lnTo>
                    <a:pt x="522842" y="0"/>
                  </a:lnTo>
                  <a:lnTo>
                    <a:pt x="6011438" y="0"/>
                  </a:lnTo>
                  <a:lnTo>
                    <a:pt x="6059027" y="2136"/>
                  </a:lnTo>
                  <a:lnTo>
                    <a:pt x="6105419" y="8423"/>
                  </a:lnTo>
                  <a:lnTo>
                    <a:pt x="6150429" y="18676"/>
                  </a:lnTo>
                  <a:lnTo>
                    <a:pt x="6193874" y="32710"/>
                  </a:lnTo>
                  <a:lnTo>
                    <a:pt x="6235567" y="50340"/>
                  </a:lnTo>
                  <a:lnTo>
                    <a:pt x="6275326" y="71383"/>
                  </a:lnTo>
                  <a:lnTo>
                    <a:pt x="6312964" y="95653"/>
                  </a:lnTo>
                  <a:lnTo>
                    <a:pt x="6348298" y="122966"/>
                  </a:lnTo>
                  <a:lnTo>
                    <a:pt x="6381142" y="153137"/>
                  </a:lnTo>
                  <a:lnTo>
                    <a:pt x="6411313" y="185981"/>
                  </a:lnTo>
                  <a:lnTo>
                    <a:pt x="6438626" y="221315"/>
                  </a:lnTo>
                  <a:lnTo>
                    <a:pt x="6462896" y="258954"/>
                  </a:lnTo>
                  <a:lnTo>
                    <a:pt x="6483939" y="298712"/>
                  </a:lnTo>
                  <a:lnTo>
                    <a:pt x="6501569" y="340406"/>
                  </a:lnTo>
                  <a:lnTo>
                    <a:pt x="6515603" y="383850"/>
                  </a:lnTo>
                  <a:lnTo>
                    <a:pt x="6525856" y="428861"/>
                  </a:lnTo>
                  <a:lnTo>
                    <a:pt x="6532143" y="475253"/>
                  </a:lnTo>
                  <a:lnTo>
                    <a:pt x="6534280" y="522843"/>
                  </a:lnTo>
                  <a:lnTo>
                    <a:pt x="6534280" y="2614173"/>
                  </a:lnTo>
                  <a:lnTo>
                    <a:pt x="6532143" y="2661762"/>
                  </a:lnTo>
                  <a:lnTo>
                    <a:pt x="6525856" y="2708154"/>
                  </a:lnTo>
                  <a:lnTo>
                    <a:pt x="6515603" y="2753165"/>
                  </a:lnTo>
                  <a:lnTo>
                    <a:pt x="6501569" y="2796610"/>
                  </a:lnTo>
                  <a:lnTo>
                    <a:pt x="6483939" y="2838303"/>
                  </a:lnTo>
                  <a:lnTo>
                    <a:pt x="6462896" y="2878062"/>
                  </a:lnTo>
                  <a:lnTo>
                    <a:pt x="6438626" y="2915700"/>
                  </a:lnTo>
                  <a:lnTo>
                    <a:pt x="6411313" y="2951034"/>
                  </a:lnTo>
                  <a:lnTo>
                    <a:pt x="6381142" y="2983879"/>
                  </a:lnTo>
                  <a:lnTo>
                    <a:pt x="6348298" y="3014050"/>
                  </a:lnTo>
                  <a:lnTo>
                    <a:pt x="6312964" y="3041362"/>
                  </a:lnTo>
                  <a:lnTo>
                    <a:pt x="6275326" y="3065632"/>
                  </a:lnTo>
                  <a:lnTo>
                    <a:pt x="6235567" y="3086675"/>
                  </a:lnTo>
                  <a:lnTo>
                    <a:pt x="6193874" y="3104305"/>
                  </a:lnTo>
                  <a:lnTo>
                    <a:pt x="6150429" y="3118339"/>
                  </a:lnTo>
                  <a:lnTo>
                    <a:pt x="6105419" y="3128592"/>
                  </a:lnTo>
                  <a:lnTo>
                    <a:pt x="6059027" y="3134879"/>
                  </a:lnTo>
                  <a:lnTo>
                    <a:pt x="6011438" y="3137016"/>
                  </a:lnTo>
                  <a:lnTo>
                    <a:pt x="522842" y="3137016"/>
                  </a:lnTo>
                  <a:lnTo>
                    <a:pt x="475253" y="3134879"/>
                  </a:lnTo>
                  <a:lnTo>
                    <a:pt x="428860" y="3128592"/>
                  </a:lnTo>
                  <a:lnTo>
                    <a:pt x="383850" y="3118339"/>
                  </a:lnTo>
                  <a:lnTo>
                    <a:pt x="340405" y="3104305"/>
                  </a:lnTo>
                  <a:lnTo>
                    <a:pt x="298712" y="3086675"/>
                  </a:lnTo>
                  <a:lnTo>
                    <a:pt x="258953" y="3065632"/>
                  </a:lnTo>
                  <a:lnTo>
                    <a:pt x="221315" y="3041362"/>
                  </a:lnTo>
                  <a:lnTo>
                    <a:pt x="185981" y="3014050"/>
                  </a:lnTo>
                  <a:lnTo>
                    <a:pt x="153136" y="2983879"/>
                  </a:lnTo>
                  <a:lnTo>
                    <a:pt x="122965" y="2951034"/>
                  </a:lnTo>
                  <a:lnTo>
                    <a:pt x="95653" y="2915700"/>
                  </a:lnTo>
                  <a:lnTo>
                    <a:pt x="71383" y="2878062"/>
                  </a:lnTo>
                  <a:lnTo>
                    <a:pt x="50340" y="2838303"/>
                  </a:lnTo>
                  <a:lnTo>
                    <a:pt x="32710" y="2796610"/>
                  </a:lnTo>
                  <a:lnTo>
                    <a:pt x="18676" y="2753165"/>
                  </a:lnTo>
                  <a:lnTo>
                    <a:pt x="8423" y="2708154"/>
                  </a:lnTo>
                  <a:lnTo>
                    <a:pt x="2136" y="2661762"/>
                  </a:lnTo>
                  <a:lnTo>
                    <a:pt x="0" y="2614173"/>
                  </a:lnTo>
                  <a:lnTo>
                    <a:pt x="0" y="522843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212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</a:tabLst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total</a:t>
            </a:r>
            <a:r>
              <a:rPr spc="-50" dirty="0"/>
              <a:t> </a:t>
            </a:r>
            <a:r>
              <a:rPr dirty="0"/>
              <a:t>success</a:t>
            </a:r>
            <a:r>
              <a:rPr spc="-45" dirty="0"/>
              <a:t> </a:t>
            </a:r>
            <a:r>
              <a:rPr dirty="0"/>
              <a:t>launches</a:t>
            </a:r>
            <a:r>
              <a:rPr spc="-50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each</a:t>
            </a:r>
            <a:r>
              <a:rPr spc="-40" dirty="0"/>
              <a:t> </a:t>
            </a:r>
            <a:r>
              <a:rPr dirty="0"/>
              <a:t>launch</a:t>
            </a:r>
            <a:r>
              <a:rPr spc="-40" dirty="0"/>
              <a:t> </a:t>
            </a:r>
            <a:r>
              <a:rPr spc="-20" dirty="0"/>
              <a:t>site</a:t>
            </a:r>
          </a:p>
          <a:p>
            <a:pPr marL="297815" indent="-285115">
              <a:lnSpc>
                <a:spcPts val="2125"/>
              </a:lnSpc>
              <a:buFont typeface="Arial MT"/>
              <a:buChar char="•"/>
              <a:tabLst>
                <a:tab pos="297815" algn="l"/>
              </a:tabLst>
            </a:pP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correlation</a:t>
            </a:r>
            <a:r>
              <a:rPr spc="-35" dirty="0"/>
              <a:t> </a:t>
            </a:r>
            <a:r>
              <a:rPr dirty="0"/>
              <a:t>between</a:t>
            </a:r>
            <a:r>
              <a:rPr spc="-40" dirty="0"/>
              <a:t> </a:t>
            </a:r>
            <a:r>
              <a:rPr dirty="0"/>
              <a:t>payload</a:t>
            </a:r>
            <a:r>
              <a:rPr spc="-35" dirty="0"/>
              <a:t> </a:t>
            </a:r>
            <a:r>
              <a:rPr dirty="0"/>
              <a:t>mass</a:t>
            </a:r>
            <a:r>
              <a:rPr spc="-4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spc="-10" dirty="0"/>
              <a:t>mission</a:t>
            </a:r>
          </a:p>
          <a:p>
            <a:pPr marL="298450">
              <a:lnSpc>
                <a:spcPct val="100000"/>
              </a:lnSpc>
              <a:spcBef>
                <a:spcPts val="45"/>
              </a:spcBef>
            </a:pPr>
            <a:r>
              <a:rPr spc="-10" dirty="0"/>
              <a:t>outcome</a:t>
            </a:r>
            <a:r>
              <a:rPr spc="-35" dirty="0"/>
              <a:t> </a:t>
            </a:r>
            <a:r>
              <a:rPr dirty="0"/>
              <a:t>(success</a:t>
            </a:r>
            <a:r>
              <a:rPr spc="-40" dirty="0"/>
              <a:t> </a:t>
            </a:r>
            <a:r>
              <a:rPr dirty="0"/>
              <a:t>or</a:t>
            </a:r>
            <a:r>
              <a:rPr spc="-35" dirty="0"/>
              <a:t> </a:t>
            </a:r>
            <a:r>
              <a:rPr spc="-10" dirty="0"/>
              <a:t>failure)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each</a:t>
            </a:r>
            <a:r>
              <a:rPr spc="-30" dirty="0"/>
              <a:t> </a:t>
            </a:r>
            <a:r>
              <a:rPr dirty="0"/>
              <a:t>launch</a:t>
            </a:r>
            <a:r>
              <a:rPr spc="-35" dirty="0"/>
              <a:t> </a:t>
            </a:r>
            <a:r>
              <a:rPr spc="-20" dirty="0"/>
              <a:t>site</a:t>
            </a:r>
          </a:p>
          <a:p>
            <a:pPr marL="297815" indent="-285115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</a:tabLst>
            </a:pPr>
            <a:r>
              <a:rPr spc="-20" dirty="0"/>
              <a:t>Trend</a:t>
            </a:r>
            <a:r>
              <a:rPr spc="-45" dirty="0"/>
              <a:t> </a:t>
            </a:r>
            <a:r>
              <a:rPr dirty="0"/>
              <a:t>by</a:t>
            </a:r>
            <a:r>
              <a:rPr spc="-45" dirty="0"/>
              <a:t> </a:t>
            </a:r>
            <a:r>
              <a:rPr spc="-20" dirty="0"/>
              <a:t>year</a:t>
            </a:r>
          </a:p>
          <a:p>
            <a:pPr marL="297815" indent="-285115">
              <a:lnSpc>
                <a:spcPts val="2125"/>
              </a:lnSpc>
              <a:buFont typeface="Arial MT"/>
              <a:buChar char="•"/>
              <a:tabLst>
                <a:tab pos="297815" algn="l"/>
              </a:tabLst>
            </a:pPr>
            <a:r>
              <a:rPr spc="-10" dirty="0"/>
              <a:t>https://github.com/llouislouis/iBM_DataScience_Capsto</a:t>
            </a:r>
          </a:p>
          <a:p>
            <a:pPr marL="298450">
              <a:lnSpc>
                <a:spcPct val="100000"/>
              </a:lnSpc>
              <a:spcBef>
                <a:spcPts val="50"/>
              </a:spcBef>
            </a:pPr>
            <a:r>
              <a:rPr spc="-10" dirty="0"/>
              <a:t>ne_SPACE_X/blob/main/Lab5_Data_visual.ipynb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11</a:t>
            </a:fld>
            <a:endParaRPr spc="4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157" y="1398523"/>
            <a:ext cx="10745470" cy="250063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34620" indent="-121920">
              <a:lnSpc>
                <a:spcPct val="100000"/>
              </a:lnSpc>
              <a:spcBef>
                <a:spcPts val="845"/>
              </a:spcBef>
              <a:buChar char="-"/>
              <a:tabLst>
                <a:tab pos="134620" algn="l"/>
              </a:tabLst>
            </a:pPr>
            <a:r>
              <a:rPr sz="1800" spc="-10" dirty="0">
                <a:latin typeface="Calibri"/>
                <a:cs typeface="Calibri"/>
              </a:rPr>
              <a:t>Retrieve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unique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missions.</a:t>
            </a:r>
            <a:endParaRPr sz="1800">
              <a:latin typeface="Calibri"/>
              <a:cs typeface="Calibri"/>
            </a:endParaRPr>
          </a:p>
          <a:p>
            <a:pPr marL="134620" indent="-121920">
              <a:lnSpc>
                <a:spcPct val="100000"/>
              </a:lnSpc>
              <a:spcBef>
                <a:spcPts val="740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libri"/>
                <a:cs typeface="Calibri"/>
              </a:rPr>
              <a:t>Identify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booster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versions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carried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maximum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mass.</a:t>
            </a:r>
            <a:endParaRPr sz="1800">
              <a:latin typeface="Calibri"/>
              <a:cs typeface="Calibri"/>
            </a:endParaRPr>
          </a:p>
          <a:p>
            <a:pPr marL="134620" indent="-121920">
              <a:lnSpc>
                <a:spcPct val="100000"/>
              </a:lnSpc>
              <a:spcBef>
                <a:spcPts val="840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libri"/>
                <a:cs typeface="Calibri"/>
              </a:rPr>
              <a:t>Count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total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mission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12700" marR="375285" indent="121920">
              <a:lnSpc>
                <a:spcPts val="1920"/>
              </a:lnSpc>
              <a:spcBef>
                <a:spcPts val="985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libri"/>
                <a:cs typeface="Calibri"/>
              </a:rPr>
              <a:t>List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boosters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drone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ship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a </a:t>
            </a:r>
            <a:r>
              <a:rPr sz="1800" dirty="0">
                <a:latin typeface="Calibri"/>
                <a:cs typeface="Calibri"/>
              </a:rPr>
              <a:t>specific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range.</a:t>
            </a:r>
            <a:endParaRPr sz="1800">
              <a:latin typeface="Calibri"/>
              <a:cs typeface="Calibri"/>
            </a:endParaRPr>
          </a:p>
          <a:p>
            <a:pPr marL="134620" indent="-121920">
              <a:lnSpc>
                <a:spcPct val="100000"/>
              </a:lnSpc>
              <a:spcBef>
                <a:spcPts val="815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libri"/>
                <a:cs typeface="Calibri"/>
              </a:rPr>
              <a:t>Rank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range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descending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order.</a:t>
            </a:r>
            <a:endParaRPr sz="1800">
              <a:latin typeface="Calibri"/>
              <a:cs typeface="Calibri"/>
            </a:endParaRPr>
          </a:p>
          <a:p>
            <a:pPr marL="134620" indent="-121920">
              <a:lnSpc>
                <a:spcPct val="100000"/>
              </a:lnSpc>
              <a:spcBef>
                <a:spcPts val="720"/>
              </a:spcBef>
              <a:buChar char="-"/>
              <a:tabLst>
                <a:tab pos="134620" algn="l"/>
              </a:tabLst>
            </a:pPr>
            <a:r>
              <a:rPr sz="1800" spc="-10" dirty="0">
                <a:latin typeface="Calibri"/>
                <a:cs typeface="Calibri"/>
              </a:rPr>
              <a:t>https://github.com/llouislouis/iBM_DataScience_Capstone_SPACE_X/blob/main/Lab4_EDA%20with%20SQL.ipynb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125" dirty="0"/>
              <a:t> </a:t>
            </a:r>
            <a:r>
              <a:rPr dirty="0"/>
              <a:t>with</a:t>
            </a:r>
            <a:r>
              <a:rPr spc="125" dirty="0"/>
              <a:t> </a:t>
            </a:r>
            <a:r>
              <a:rPr spc="-360" dirty="0"/>
              <a:t>SQL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3509" y="4586221"/>
            <a:ext cx="3944978" cy="184098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0787" y="6113839"/>
            <a:ext cx="24511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4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73507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spc="-10" dirty="0"/>
              <a:t>an</a:t>
            </a:r>
            <a:r>
              <a:rPr spc="-105" dirty="0"/>
              <a:t> </a:t>
            </a:r>
            <a:r>
              <a:rPr spc="-75" dirty="0"/>
              <a:t>Interactive</a:t>
            </a:r>
            <a:r>
              <a:rPr spc="-105" dirty="0"/>
              <a:t> </a:t>
            </a:r>
            <a:r>
              <a:rPr spc="-40" dirty="0"/>
              <a:t>Map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35" dirty="0"/>
              <a:t>Folium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3187767"/>
            <a:ext cx="5730596" cy="32077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1616964"/>
            <a:ext cx="9521190" cy="317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Summarize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what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objects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markers,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circles,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lines,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etc.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created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a </a:t>
            </a:r>
            <a:r>
              <a:rPr sz="2000" dirty="0">
                <a:latin typeface="Calibri"/>
                <a:cs typeface="Calibri"/>
              </a:rPr>
              <a:t>folium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map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4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10" dirty="0">
                <a:latin typeface="Calibri"/>
                <a:cs typeface="Calibri"/>
              </a:rPr>
              <a:t>Markers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NASA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Johnson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Center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Circles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sites.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Lines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distance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10" dirty="0">
                <a:latin typeface="Calibri"/>
                <a:cs typeface="Calibri"/>
              </a:rPr>
              <a:t>https://github.com/llouislouis/iBM</a:t>
            </a:r>
            <a:endParaRPr sz="2000">
              <a:latin typeface="Calibri"/>
              <a:cs typeface="Calibri"/>
            </a:endParaRPr>
          </a:p>
          <a:p>
            <a:pPr marL="355600" marR="556133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_DataScience_Capstone_SPACE_X/ blob/main/Lab6_site_location_foli um.ipynb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670811"/>
            <a:ext cx="9589135" cy="274447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developed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interactive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dashboard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using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Plotly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Dash.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Created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pie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charts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displaying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total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number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specific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sites.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101800"/>
              </a:lnSpc>
              <a:spcBef>
                <a:spcPts val="132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generated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scatter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plots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illustrating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relationship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Outcome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Payload </a:t>
            </a:r>
            <a:r>
              <a:rPr sz="2200" dirty="0">
                <a:latin typeface="Calibri"/>
                <a:cs typeface="Calibri"/>
              </a:rPr>
              <a:t>Mass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(kg)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different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booster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versions.</a:t>
            </a:r>
            <a:endParaRPr sz="2200">
              <a:latin typeface="Calibri"/>
              <a:cs typeface="Calibri"/>
            </a:endParaRPr>
          </a:p>
          <a:p>
            <a:pPr marL="241300" marR="17145" indent="-228600">
              <a:lnSpc>
                <a:spcPct val="101800"/>
              </a:lnSpc>
              <a:spcBef>
                <a:spcPts val="132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https://github.com/llouislouis/iBM_DataScience_Capstone_SPACE_X/blob/main/d ash_app.py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71481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85" dirty="0"/>
              <a:t> </a:t>
            </a:r>
            <a:r>
              <a:rPr spc="-270" dirty="0"/>
              <a:t>a</a:t>
            </a:r>
            <a:r>
              <a:rPr spc="20" dirty="0"/>
              <a:t> </a:t>
            </a:r>
            <a:r>
              <a:rPr spc="-95" dirty="0"/>
              <a:t>Dashboard</a:t>
            </a:r>
            <a:r>
              <a:rPr spc="-25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dirty="0"/>
              <a:t>Plotly</a:t>
            </a:r>
            <a:r>
              <a:rPr spc="-25" dirty="0"/>
              <a:t> </a:t>
            </a:r>
            <a:r>
              <a:rPr spc="-8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9467215" cy="29032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marR="810895" indent="-228600">
              <a:lnSpc>
                <a:spcPts val="2620"/>
              </a:lnSpc>
              <a:spcBef>
                <a:spcPts val="2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sets.</a:t>
            </a:r>
            <a:endParaRPr sz="2200">
              <a:latin typeface="Microsoft Sans Serif"/>
              <a:cs typeface="Microsoft Sans Serif"/>
            </a:endParaRPr>
          </a:p>
          <a:p>
            <a:pPr marL="241300" marR="709295" indent="-228600">
              <a:lnSpc>
                <a:spcPct val="102699"/>
              </a:lnSpc>
              <a:spcBef>
                <a:spcPts val="118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best-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620"/>
              </a:lnSpc>
              <a:spcBef>
                <a:spcPts val="154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https://github.com/llouislouis/iBM_DataScience_Capstone_SPACE_X/blob/mai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n/Lab7_ML.ipynb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-100" dirty="0"/>
              <a:t> </a:t>
            </a:r>
            <a:r>
              <a:rPr spc="-105" dirty="0"/>
              <a:t>Analysis</a:t>
            </a:r>
            <a:r>
              <a:rPr spc="-90" dirty="0"/>
              <a:t> </a:t>
            </a:r>
            <a:r>
              <a:rPr spc="-105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5" y="1652523"/>
            <a:ext cx="5113655" cy="155257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analytics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0"/>
                </a:moveTo>
                <a:lnTo>
                  <a:pt x="0" y="0"/>
                </a:lnTo>
                <a:lnTo>
                  <a:pt x="0" y="369332"/>
                </a:lnTo>
                <a:lnTo>
                  <a:pt x="1058302" y="369332"/>
                </a:lnTo>
                <a:lnTo>
                  <a:pt x="1058302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9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10" dirty="0"/>
              <a:t> </a:t>
            </a:r>
            <a:r>
              <a:rPr spc="-90" dirty="0"/>
              <a:t>Number</a:t>
            </a:r>
            <a:r>
              <a:rPr spc="-100" dirty="0"/>
              <a:t> </a:t>
            </a:r>
            <a:r>
              <a:rPr spc="-145" dirty="0"/>
              <a:t>vs.</a:t>
            </a:r>
            <a:r>
              <a:rPr spc="-105" dirty="0"/>
              <a:t> </a:t>
            </a:r>
            <a:r>
              <a:rPr spc="-125" dirty="0"/>
              <a:t>Launch</a:t>
            </a:r>
            <a:r>
              <a:rPr spc="-105" dirty="0"/>
              <a:t> </a:t>
            </a:r>
            <a:r>
              <a:rPr spc="-5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080" y="1686718"/>
            <a:ext cx="11597838" cy="23320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91838" y="4407916"/>
            <a:ext cx="9486265" cy="10071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0665" marR="5080" indent="-228600">
              <a:lnSpc>
                <a:spcPct val="100800"/>
              </a:lnSpc>
              <a:spcBef>
                <a:spcPts val="8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b="1" spc="-10" dirty="0">
                <a:latin typeface="Calibri"/>
                <a:cs typeface="Calibri"/>
              </a:rPr>
              <a:t>Explanation</a:t>
            </a:r>
            <a:r>
              <a:rPr sz="1600" spc="-10" dirty="0">
                <a:latin typeface="Calibri"/>
                <a:cs typeface="Calibri"/>
              </a:rPr>
              <a:t>: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scatter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plot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that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flight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number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increases,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there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more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successful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first </a:t>
            </a:r>
            <a:r>
              <a:rPr sz="1600" dirty="0">
                <a:latin typeface="Calibri"/>
                <a:cs typeface="Calibri"/>
              </a:rPr>
              <a:t>stage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landing.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small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flight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numbers,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launches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happens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CCAFS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SLC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40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much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lower </a:t>
            </a:r>
            <a:r>
              <a:rPr sz="1600" dirty="0">
                <a:latin typeface="Calibri"/>
                <a:cs typeface="Calibri"/>
              </a:rPr>
              <a:t>success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rate.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Although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less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launches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VAFB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SLC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4E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KSC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LC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39A,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higher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success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seen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these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two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sites.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18</a:t>
            </a:fld>
            <a:endParaRPr spc="4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838" y="4407916"/>
            <a:ext cx="9601835" cy="10071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0665" marR="5080" indent="-228600">
              <a:lnSpc>
                <a:spcPct val="100800"/>
              </a:lnSpc>
              <a:spcBef>
                <a:spcPts val="8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b="1" spc="-10" dirty="0">
                <a:latin typeface="Calibri"/>
                <a:cs typeface="Calibri"/>
              </a:rPr>
              <a:t>Explanation: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higher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Payload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success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much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higher.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KSC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LC39A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launchsite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see</a:t>
            </a:r>
            <a:r>
              <a:rPr sz="1600" spc="-20" dirty="0">
                <a:latin typeface="Calibri"/>
                <a:cs typeface="Calibri"/>
              </a:rPr>
              <a:t> much </a:t>
            </a:r>
            <a:r>
              <a:rPr sz="1600" dirty="0">
                <a:latin typeface="Calibri"/>
                <a:cs typeface="Calibri"/>
              </a:rPr>
              <a:t>higher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success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low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Payload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whereas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this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mucher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lower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CCAFS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SLC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40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launchsite.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Besides,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there </a:t>
            </a:r>
            <a:r>
              <a:rPr sz="1600" dirty="0">
                <a:latin typeface="Calibri"/>
                <a:cs typeface="Calibri"/>
              </a:rPr>
              <a:t>no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rockets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launched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VAFB-</a:t>
            </a:r>
            <a:r>
              <a:rPr sz="1600" dirty="0">
                <a:latin typeface="Calibri"/>
                <a:cs typeface="Calibri"/>
              </a:rPr>
              <a:t>SLC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Payload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greater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than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10000.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Furthermore,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Payload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than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9500,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we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very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high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success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overall.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4720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Payload</a:t>
            </a:r>
            <a:r>
              <a:rPr spc="-105" dirty="0"/>
              <a:t> </a:t>
            </a:r>
            <a:r>
              <a:rPr spc="-145" dirty="0"/>
              <a:t>vs.</a:t>
            </a:r>
            <a:r>
              <a:rPr spc="-105" dirty="0"/>
              <a:t> </a:t>
            </a:r>
            <a:r>
              <a:rPr spc="-125" dirty="0"/>
              <a:t>Launch</a:t>
            </a:r>
            <a:r>
              <a:rPr spc="-105" dirty="0"/>
              <a:t> </a:t>
            </a:r>
            <a:r>
              <a:rPr spc="-7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194" y="1635376"/>
            <a:ext cx="11285611" cy="220568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1198731"/>
            <a:ext cx="3081655" cy="10115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450" spc="100" dirty="0">
                <a:solidFill>
                  <a:srgbClr val="204E79"/>
                </a:solidFill>
                <a:latin typeface="Verdana"/>
                <a:cs typeface="Verdana"/>
              </a:rPr>
              <a:t>Outline</a:t>
            </a:r>
            <a:endParaRPr sz="64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7855" y="2552941"/>
            <a:ext cx="3519170" cy="90805"/>
            <a:chOff x="617855" y="2552941"/>
            <a:chExt cx="3519170" cy="90805"/>
          </a:xfrm>
        </p:grpSpPr>
        <p:sp>
          <p:nvSpPr>
            <p:cNvPr id="4" name="object 4"/>
            <p:cNvSpPr/>
            <p:nvPr/>
          </p:nvSpPr>
          <p:spPr>
            <a:xfrm>
              <a:off x="639376" y="2577163"/>
              <a:ext cx="3475990" cy="42545"/>
            </a:xfrm>
            <a:custGeom>
              <a:avLst/>
              <a:gdLst/>
              <a:ahLst/>
              <a:cxnLst/>
              <a:rect l="l" t="t" r="r" b="b"/>
              <a:pathLst>
                <a:path w="3475990" h="42544">
                  <a:moveTo>
                    <a:pt x="279528" y="0"/>
                  </a:moveTo>
                  <a:lnTo>
                    <a:pt x="233093" y="77"/>
                  </a:lnTo>
                  <a:lnTo>
                    <a:pt x="187729" y="734"/>
                  </a:lnTo>
                  <a:lnTo>
                    <a:pt x="142621" y="2005"/>
                  </a:lnTo>
                  <a:lnTo>
                    <a:pt x="96957" y="3922"/>
                  </a:lnTo>
                  <a:lnTo>
                    <a:pt x="49922" y="6519"/>
                  </a:lnTo>
                  <a:lnTo>
                    <a:pt x="703" y="9830"/>
                  </a:lnTo>
                  <a:lnTo>
                    <a:pt x="0" y="13578"/>
                  </a:lnTo>
                  <a:lnTo>
                    <a:pt x="892" y="24119"/>
                  </a:lnTo>
                  <a:lnTo>
                    <a:pt x="703" y="28118"/>
                  </a:lnTo>
                  <a:lnTo>
                    <a:pt x="112779" y="30208"/>
                  </a:lnTo>
                  <a:lnTo>
                    <a:pt x="222566" y="31369"/>
                  </a:lnTo>
                  <a:lnTo>
                    <a:pt x="329871" y="31742"/>
                  </a:lnTo>
                  <a:lnTo>
                    <a:pt x="434500" y="31464"/>
                  </a:lnTo>
                  <a:lnTo>
                    <a:pt x="586002" y="30132"/>
                  </a:lnTo>
                  <a:lnTo>
                    <a:pt x="774184" y="27328"/>
                  </a:lnTo>
                  <a:lnTo>
                    <a:pt x="1000030" y="22143"/>
                  </a:lnTo>
                  <a:lnTo>
                    <a:pt x="1097103" y="20708"/>
                  </a:lnTo>
                  <a:lnTo>
                    <a:pt x="1147835" y="20387"/>
                  </a:lnTo>
                  <a:lnTo>
                    <a:pt x="1200282" y="20418"/>
                  </a:lnTo>
                  <a:lnTo>
                    <a:pt x="1254632" y="20865"/>
                  </a:lnTo>
                  <a:lnTo>
                    <a:pt x="1311074" y="21793"/>
                  </a:lnTo>
                  <a:lnTo>
                    <a:pt x="1369796" y="23268"/>
                  </a:lnTo>
                  <a:lnTo>
                    <a:pt x="1430986" y="25355"/>
                  </a:lnTo>
                  <a:lnTo>
                    <a:pt x="1494832" y="28118"/>
                  </a:lnTo>
                  <a:lnTo>
                    <a:pt x="1567794" y="30716"/>
                  </a:lnTo>
                  <a:lnTo>
                    <a:pt x="1636275" y="31546"/>
                  </a:lnTo>
                  <a:lnTo>
                    <a:pt x="1700488" y="30972"/>
                  </a:lnTo>
                  <a:lnTo>
                    <a:pt x="1760648" y="29359"/>
                  </a:lnTo>
                  <a:lnTo>
                    <a:pt x="1816970" y="27069"/>
                  </a:lnTo>
                  <a:lnTo>
                    <a:pt x="1918952" y="21920"/>
                  </a:lnTo>
                  <a:lnTo>
                    <a:pt x="1965041" y="19788"/>
                  </a:lnTo>
                  <a:lnTo>
                    <a:pt x="2008147" y="18436"/>
                  </a:lnTo>
                  <a:lnTo>
                    <a:pt x="2048485" y="18230"/>
                  </a:lnTo>
                  <a:lnTo>
                    <a:pt x="2086269" y="19531"/>
                  </a:lnTo>
                  <a:lnTo>
                    <a:pt x="2121712" y="22706"/>
                  </a:lnTo>
                  <a:lnTo>
                    <a:pt x="2155029" y="28118"/>
                  </a:lnTo>
                  <a:lnTo>
                    <a:pt x="2188410" y="33879"/>
                  </a:lnTo>
                  <a:lnTo>
                    <a:pt x="2224026" y="37985"/>
                  </a:lnTo>
                  <a:lnTo>
                    <a:pt x="2262057" y="40626"/>
                  </a:lnTo>
                  <a:lnTo>
                    <a:pt x="2302685" y="41991"/>
                  </a:lnTo>
                  <a:lnTo>
                    <a:pt x="2346092" y="42269"/>
                  </a:lnTo>
                  <a:lnTo>
                    <a:pt x="2392461" y="41651"/>
                  </a:lnTo>
                  <a:lnTo>
                    <a:pt x="2441973" y="40325"/>
                  </a:lnTo>
                  <a:lnTo>
                    <a:pt x="2675085" y="31733"/>
                  </a:lnTo>
                  <a:lnTo>
                    <a:pt x="2743038" y="29711"/>
                  </a:lnTo>
                  <a:lnTo>
                    <a:pt x="2815226" y="28118"/>
                  </a:lnTo>
                  <a:lnTo>
                    <a:pt x="2887253" y="27056"/>
                  </a:lnTo>
                  <a:lnTo>
                    <a:pt x="2954779" y="26449"/>
                  </a:lnTo>
                  <a:lnTo>
                    <a:pt x="3018067" y="26223"/>
                  </a:lnTo>
                  <a:lnTo>
                    <a:pt x="3132973" y="26606"/>
                  </a:lnTo>
                  <a:lnTo>
                    <a:pt x="3323443" y="28584"/>
                  </a:lnTo>
                  <a:lnTo>
                    <a:pt x="3403197" y="28961"/>
                  </a:lnTo>
                  <a:lnTo>
                    <a:pt x="3440120" y="28730"/>
                  </a:lnTo>
                  <a:lnTo>
                    <a:pt x="3475423" y="28118"/>
                  </a:lnTo>
                  <a:lnTo>
                    <a:pt x="3475423" y="9830"/>
                  </a:lnTo>
                  <a:lnTo>
                    <a:pt x="3404512" y="8103"/>
                  </a:lnTo>
                  <a:lnTo>
                    <a:pt x="3336138" y="6897"/>
                  </a:lnTo>
                  <a:lnTo>
                    <a:pt x="3270283" y="6151"/>
                  </a:lnTo>
                  <a:lnTo>
                    <a:pt x="3206927" y="5806"/>
                  </a:lnTo>
                  <a:lnTo>
                    <a:pt x="3146052" y="5802"/>
                  </a:lnTo>
                  <a:lnTo>
                    <a:pt x="3087639" y="6081"/>
                  </a:lnTo>
                  <a:lnTo>
                    <a:pt x="2978127" y="7248"/>
                  </a:lnTo>
                  <a:lnTo>
                    <a:pt x="2746139" y="10949"/>
                  </a:lnTo>
                  <a:lnTo>
                    <a:pt x="2669670" y="11495"/>
                  </a:lnTo>
                  <a:lnTo>
                    <a:pt x="2634860" y="11331"/>
                  </a:lnTo>
                  <a:lnTo>
                    <a:pt x="2602308" y="10795"/>
                  </a:lnTo>
                  <a:lnTo>
                    <a:pt x="2526331" y="8585"/>
                  </a:lnTo>
                  <a:lnTo>
                    <a:pt x="2477451" y="8304"/>
                  </a:lnTo>
                  <a:lnTo>
                    <a:pt x="2426124" y="8766"/>
                  </a:lnTo>
                  <a:lnTo>
                    <a:pt x="2373122" y="9748"/>
                  </a:lnTo>
                  <a:lnTo>
                    <a:pt x="2211772" y="13613"/>
                  </a:lnTo>
                  <a:lnTo>
                    <a:pt x="2159777" y="14469"/>
                  </a:lnTo>
                  <a:lnTo>
                    <a:pt x="2109960" y="14739"/>
                  </a:lnTo>
                  <a:lnTo>
                    <a:pt x="2063094" y="14204"/>
                  </a:lnTo>
                  <a:lnTo>
                    <a:pt x="2019948" y="12641"/>
                  </a:lnTo>
                  <a:lnTo>
                    <a:pt x="1981293" y="9830"/>
                  </a:lnTo>
                  <a:lnTo>
                    <a:pt x="1944892" y="6783"/>
                  </a:lnTo>
                  <a:lnTo>
                    <a:pt x="1907687" y="4600"/>
                  </a:lnTo>
                  <a:lnTo>
                    <a:pt x="1869220" y="3187"/>
                  </a:lnTo>
                  <a:lnTo>
                    <a:pt x="1829032" y="2452"/>
                  </a:lnTo>
                  <a:lnTo>
                    <a:pt x="1786666" y="2303"/>
                  </a:lnTo>
                  <a:lnTo>
                    <a:pt x="1741663" y="2645"/>
                  </a:lnTo>
                  <a:lnTo>
                    <a:pt x="1693564" y="3386"/>
                  </a:lnTo>
                  <a:lnTo>
                    <a:pt x="1461044" y="8485"/>
                  </a:lnTo>
                  <a:lnTo>
                    <a:pt x="1127143" y="14662"/>
                  </a:lnTo>
                  <a:lnTo>
                    <a:pt x="1031778" y="15877"/>
                  </a:lnTo>
                  <a:lnTo>
                    <a:pt x="937252" y="16273"/>
                  </a:lnTo>
                  <a:lnTo>
                    <a:pt x="889286" y="16079"/>
                  </a:lnTo>
                  <a:lnTo>
                    <a:pt x="840309" y="15579"/>
                  </a:lnTo>
                  <a:lnTo>
                    <a:pt x="789915" y="14738"/>
                  </a:lnTo>
                  <a:lnTo>
                    <a:pt x="737695" y="13522"/>
                  </a:lnTo>
                  <a:lnTo>
                    <a:pt x="683243" y="11897"/>
                  </a:lnTo>
                  <a:lnTo>
                    <a:pt x="556217" y="7133"/>
                  </a:lnTo>
                  <a:lnTo>
                    <a:pt x="433384" y="2909"/>
                  </a:lnTo>
                  <a:lnTo>
                    <a:pt x="378859" y="1449"/>
                  </a:lnTo>
                  <a:lnTo>
                    <a:pt x="327845" y="468"/>
                  </a:lnTo>
                  <a:lnTo>
                    <a:pt x="279528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0080" y="2575166"/>
              <a:ext cx="3474720" cy="46355"/>
            </a:xfrm>
            <a:custGeom>
              <a:avLst/>
              <a:gdLst/>
              <a:ahLst/>
              <a:cxnLst/>
              <a:rect l="l" t="t" r="r" b="b"/>
              <a:pathLst>
                <a:path w="3474720" h="46355">
                  <a:moveTo>
                    <a:pt x="0" y="11827"/>
                  </a:moveTo>
                  <a:lnTo>
                    <a:pt x="48766" y="9517"/>
                  </a:lnTo>
                  <a:lnTo>
                    <a:pt x="98697" y="8641"/>
                  </a:lnTo>
                  <a:lnTo>
                    <a:pt x="149537" y="8928"/>
                  </a:lnTo>
                  <a:lnTo>
                    <a:pt x="201026" y="10109"/>
                  </a:lnTo>
                  <a:lnTo>
                    <a:pt x="252907" y="11916"/>
                  </a:lnTo>
                  <a:lnTo>
                    <a:pt x="304923" y="14078"/>
                  </a:lnTo>
                  <a:lnTo>
                    <a:pt x="356815" y="16326"/>
                  </a:lnTo>
                  <a:lnTo>
                    <a:pt x="408326" y="18390"/>
                  </a:lnTo>
                  <a:lnTo>
                    <a:pt x="459198" y="20001"/>
                  </a:lnTo>
                  <a:lnTo>
                    <a:pt x="509172" y="20890"/>
                  </a:lnTo>
                  <a:lnTo>
                    <a:pt x="557992" y="20786"/>
                  </a:lnTo>
                  <a:lnTo>
                    <a:pt x="605399" y="19421"/>
                  </a:lnTo>
                  <a:lnTo>
                    <a:pt x="651135" y="16524"/>
                  </a:lnTo>
                  <a:lnTo>
                    <a:pt x="694944" y="11827"/>
                  </a:lnTo>
                  <a:lnTo>
                    <a:pt x="741609" y="7014"/>
                  </a:lnTo>
                  <a:lnTo>
                    <a:pt x="789427" y="4542"/>
                  </a:lnTo>
                  <a:lnTo>
                    <a:pt x="838271" y="3992"/>
                  </a:lnTo>
                  <a:lnTo>
                    <a:pt x="888013" y="4945"/>
                  </a:lnTo>
                  <a:lnTo>
                    <a:pt x="938526" y="6979"/>
                  </a:lnTo>
                  <a:lnTo>
                    <a:pt x="989684" y="9677"/>
                  </a:lnTo>
                  <a:lnTo>
                    <a:pt x="1041358" y="12616"/>
                  </a:lnTo>
                  <a:lnTo>
                    <a:pt x="1093422" y="15378"/>
                  </a:lnTo>
                  <a:lnTo>
                    <a:pt x="1145749" y="17542"/>
                  </a:lnTo>
                  <a:lnTo>
                    <a:pt x="1198211" y="18689"/>
                  </a:lnTo>
                  <a:lnTo>
                    <a:pt x="1250682" y="18399"/>
                  </a:lnTo>
                  <a:lnTo>
                    <a:pt x="1303034" y="16252"/>
                  </a:lnTo>
                  <a:lnTo>
                    <a:pt x="1355141" y="11827"/>
                  </a:lnTo>
                  <a:lnTo>
                    <a:pt x="1407317" y="7405"/>
                  </a:lnTo>
                  <a:lnTo>
                    <a:pt x="1459857" y="5265"/>
                  </a:lnTo>
                  <a:lnTo>
                    <a:pt x="1512598" y="4984"/>
                  </a:lnTo>
                  <a:lnTo>
                    <a:pt x="1565377" y="6143"/>
                  </a:lnTo>
                  <a:lnTo>
                    <a:pt x="1618033" y="8319"/>
                  </a:lnTo>
                  <a:lnTo>
                    <a:pt x="1670402" y="11092"/>
                  </a:lnTo>
                  <a:lnTo>
                    <a:pt x="1722323" y="14040"/>
                  </a:lnTo>
                  <a:lnTo>
                    <a:pt x="1773633" y="16743"/>
                  </a:lnTo>
                  <a:lnTo>
                    <a:pt x="1824169" y="18778"/>
                  </a:lnTo>
                  <a:lnTo>
                    <a:pt x="1873771" y="19726"/>
                  </a:lnTo>
                  <a:lnTo>
                    <a:pt x="1922274" y="19164"/>
                  </a:lnTo>
                  <a:lnTo>
                    <a:pt x="1969517" y="16671"/>
                  </a:lnTo>
                  <a:lnTo>
                    <a:pt x="2015338" y="11827"/>
                  </a:lnTo>
                  <a:lnTo>
                    <a:pt x="2054391" y="7178"/>
                  </a:lnTo>
                  <a:lnTo>
                    <a:pt x="2093682" y="3815"/>
                  </a:lnTo>
                  <a:lnTo>
                    <a:pt x="2133549" y="1592"/>
                  </a:lnTo>
                  <a:lnTo>
                    <a:pt x="2174328" y="368"/>
                  </a:lnTo>
                  <a:lnTo>
                    <a:pt x="2216358" y="0"/>
                  </a:lnTo>
                  <a:lnTo>
                    <a:pt x="2259976" y="343"/>
                  </a:lnTo>
                  <a:lnTo>
                    <a:pt x="2305521" y="1254"/>
                  </a:lnTo>
                  <a:lnTo>
                    <a:pt x="2353331" y="2591"/>
                  </a:lnTo>
                  <a:lnTo>
                    <a:pt x="2403742" y="4210"/>
                  </a:lnTo>
                  <a:lnTo>
                    <a:pt x="2457094" y="5968"/>
                  </a:lnTo>
                  <a:lnTo>
                    <a:pt x="2513723" y="7722"/>
                  </a:lnTo>
                  <a:lnTo>
                    <a:pt x="2573968" y="9328"/>
                  </a:lnTo>
                  <a:lnTo>
                    <a:pt x="2638167" y="10643"/>
                  </a:lnTo>
                  <a:lnTo>
                    <a:pt x="2706657" y="11524"/>
                  </a:lnTo>
                  <a:lnTo>
                    <a:pt x="2779776" y="11827"/>
                  </a:lnTo>
                  <a:lnTo>
                    <a:pt x="2857028" y="11575"/>
                  </a:lnTo>
                  <a:lnTo>
                    <a:pt x="2927348" y="10958"/>
                  </a:lnTo>
                  <a:lnTo>
                    <a:pt x="2991407" y="10076"/>
                  </a:lnTo>
                  <a:lnTo>
                    <a:pt x="3049875" y="9031"/>
                  </a:lnTo>
                  <a:lnTo>
                    <a:pt x="3103424" y="7924"/>
                  </a:lnTo>
                  <a:lnTo>
                    <a:pt x="3152725" y="6855"/>
                  </a:lnTo>
                  <a:lnTo>
                    <a:pt x="3198449" y="5926"/>
                  </a:lnTo>
                  <a:lnTo>
                    <a:pt x="3241266" y="5238"/>
                  </a:lnTo>
                  <a:lnTo>
                    <a:pt x="3281849" y="4892"/>
                  </a:lnTo>
                  <a:lnTo>
                    <a:pt x="3320867" y="4989"/>
                  </a:lnTo>
                  <a:lnTo>
                    <a:pt x="3358992" y="5630"/>
                  </a:lnTo>
                  <a:lnTo>
                    <a:pt x="3396895" y="6916"/>
                  </a:lnTo>
                  <a:lnTo>
                    <a:pt x="3435247" y="8948"/>
                  </a:lnTo>
                  <a:lnTo>
                    <a:pt x="3474720" y="11827"/>
                  </a:lnTo>
                  <a:lnTo>
                    <a:pt x="3474286" y="19378"/>
                  </a:lnTo>
                  <a:lnTo>
                    <a:pt x="3474253" y="21649"/>
                  </a:lnTo>
                  <a:lnTo>
                    <a:pt x="3474720" y="30115"/>
                  </a:lnTo>
                  <a:lnTo>
                    <a:pt x="3422445" y="31916"/>
                  </a:lnTo>
                  <a:lnTo>
                    <a:pt x="3369076" y="32519"/>
                  </a:lnTo>
                  <a:lnTo>
                    <a:pt x="3314990" y="32154"/>
                  </a:lnTo>
                  <a:lnTo>
                    <a:pt x="3260559" y="31051"/>
                  </a:lnTo>
                  <a:lnTo>
                    <a:pt x="3206159" y="29441"/>
                  </a:lnTo>
                  <a:lnTo>
                    <a:pt x="3152165" y="27554"/>
                  </a:lnTo>
                  <a:lnTo>
                    <a:pt x="3098951" y="25620"/>
                  </a:lnTo>
                  <a:lnTo>
                    <a:pt x="3046892" y="23870"/>
                  </a:lnTo>
                  <a:lnTo>
                    <a:pt x="2996362" y="22533"/>
                  </a:lnTo>
                  <a:lnTo>
                    <a:pt x="2947737" y="21841"/>
                  </a:lnTo>
                  <a:lnTo>
                    <a:pt x="2901392" y="22022"/>
                  </a:lnTo>
                  <a:lnTo>
                    <a:pt x="2857699" y="23308"/>
                  </a:lnTo>
                  <a:lnTo>
                    <a:pt x="2817036" y="25929"/>
                  </a:lnTo>
                  <a:lnTo>
                    <a:pt x="2779776" y="30115"/>
                  </a:lnTo>
                  <a:lnTo>
                    <a:pt x="2736294" y="35146"/>
                  </a:lnTo>
                  <a:lnTo>
                    <a:pt x="2689069" y="38597"/>
                  </a:lnTo>
                  <a:lnTo>
                    <a:pt x="2638909" y="40670"/>
                  </a:lnTo>
                  <a:lnTo>
                    <a:pt x="2586626" y="41562"/>
                  </a:lnTo>
                  <a:lnTo>
                    <a:pt x="2533028" y="41473"/>
                  </a:lnTo>
                  <a:lnTo>
                    <a:pt x="2478926" y="40602"/>
                  </a:lnTo>
                  <a:lnTo>
                    <a:pt x="2425129" y="39149"/>
                  </a:lnTo>
                  <a:lnTo>
                    <a:pt x="2372447" y="37312"/>
                  </a:lnTo>
                  <a:lnTo>
                    <a:pt x="2321691" y="35291"/>
                  </a:lnTo>
                  <a:lnTo>
                    <a:pt x="2273670" y="33285"/>
                  </a:lnTo>
                  <a:lnTo>
                    <a:pt x="2229194" y="31494"/>
                  </a:lnTo>
                  <a:lnTo>
                    <a:pt x="2189074" y="30115"/>
                  </a:lnTo>
                  <a:lnTo>
                    <a:pt x="2153052" y="28865"/>
                  </a:lnTo>
                  <a:lnTo>
                    <a:pt x="2114544" y="27258"/>
                  </a:lnTo>
                  <a:lnTo>
                    <a:pt x="2073556" y="25449"/>
                  </a:lnTo>
                  <a:lnTo>
                    <a:pt x="2030095" y="23591"/>
                  </a:lnTo>
                  <a:lnTo>
                    <a:pt x="1984169" y="21838"/>
                  </a:lnTo>
                  <a:lnTo>
                    <a:pt x="1935785" y="20345"/>
                  </a:lnTo>
                  <a:lnTo>
                    <a:pt x="1884950" y="19266"/>
                  </a:lnTo>
                  <a:lnTo>
                    <a:pt x="1831672" y="18755"/>
                  </a:lnTo>
                  <a:lnTo>
                    <a:pt x="1775957" y="18966"/>
                  </a:lnTo>
                  <a:lnTo>
                    <a:pt x="1717813" y="20054"/>
                  </a:lnTo>
                  <a:lnTo>
                    <a:pt x="1657246" y="22172"/>
                  </a:lnTo>
                  <a:lnTo>
                    <a:pt x="1594265" y="25474"/>
                  </a:lnTo>
                  <a:lnTo>
                    <a:pt x="1528877" y="30115"/>
                  </a:lnTo>
                  <a:lnTo>
                    <a:pt x="1463866" y="34994"/>
                  </a:lnTo>
                  <a:lnTo>
                    <a:pt x="1401893" y="38929"/>
                  </a:lnTo>
                  <a:lnTo>
                    <a:pt x="1342776" y="41957"/>
                  </a:lnTo>
                  <a:lnTo>
                    <a:pt x="1286333" y="44113"/>
                  </a:lnTo>
                  <a:lnTo>
                    <a:pt x="1232383" y="45432"/>
                  </a:lnTo>
                  <a:lnTo>
                    <a:pt x="1180742" y="45950"/>
                  </a:lnTo>
                  <a:lnTo>
                    <a:pt x="1131231" y="45702"/>
                  </a:lnTo>
                  <a:lnTo>
                    <a:pt x="1083666" y="44724"/>
                  </a:lnTo>
                  <a:lnTo>
                    <a:pt x="1037866" y="43050"/>
                  </a:lnTo>
                  <a:lnTo>
                    <a:pt x="993649" y="40717"/>
                  </a:lnTo>
                  <a:lnTo>
                    <a:pt x="950834" y="37760"/>
                  </a:lnTo>
                  <a:lnTo>
                    <a:pt x="909238" y="34214"/>
                  </a:lnTo>
                  <a:lnTo>
                    <a:pt x="868680" y="30115"/>
                  </a:lnTo>
                  <a:lnTo>
                    <a:pt x="835131" y="27419"/>
                  </a:lnTo>
                  <a:lnTo>
                    <a:pt x="796236" y="25894"/>
                  </a:lnTo>
                  <a:lnTo>
                    <a:pt x="752624" y="25374"/>
                  </a:lnTo>
                  <a:lnTo>
                    <a:pt x="704927" y="25691"/>
                  </a:lnTo>
                  <a:lnTo>
                    <a:pt x="653775" y="26678"/>
                  </a:lnTo>
                  <a:lnTo>
                    <a:pt x="599799" y="28169"/>
                  </a:lnTo>
                  <a:lnTo>
                    <a:pt x="543628" y="29998"/>
                  </a:lnTo>
                  <a:lnTo>
                    <a:pt x="485895" y="31996"/>
                  </a:lnTo>
                  <a:lnTo>
                    <a:pt x="427229" y="33998"/>
                  </a:lnTo>
                  <a:lnTo>
                    <a:pt x="368261" y="35836"/>
                  </a:lnTo>
                  <a:lnTo>
                    <a:pt x="309621" y="37344"/>
                  </a:lnTo>
                  <a:lnTo>
                    <a:pt x="251941" y="38355"/>
                  </a:lnTo>
                  <a:lnTo>
                    <a:pt x="195850" y="38702"/>
                  </a:lnTo>
                  <a:lnTo>
                    <a:pt x="141981" y="38219"/>
                  </a:lnTo>
                  <a:lnTo>
                    <a:pt x="90962" y="36737"/>
                  </a:lnTo>
                  <a:lnTo>
                    <a:pt x="43424" y="34092"/>
                  </a:lnTo>
                  <a:lnTo>
                    <a:pt x="0" y="30115"/>
                  </a:lnTo>
                  <a:lnTo>
                    <a:pt x="60" y="23523"/>
                  </a:lnTo>
                  <a:lnTo>
                    <a:pt x="66" y="15585"/>
                  </a:lnTo>
                  <a:lnTo>
                    <a:pt x="0" y="11827"/>
                  </a:lnTo>
                  <a:close/>
                </a:path>
              </a:pathLst>
            </a:custGeom>
            <a:ln w="444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8819" y="2712211"/>
            <a:ext cx="3126105" cy="307340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85" dirty="0">
                <a:latin typeface="Verdana"/>
                <a:cs typeface="Verdana"/>
              </a:rPr>
              <a:t>Executive</a:t>
            </a:r>
            <a:r>
              <a:rPr sz="2400" spc="-145" dirty="0">
                <a:latin typeface="Verdana"/>
                <a:cs typeface="Verdana"/>
              </a:rPr>
              <a:t> </a:t>
            </a:r>
            <a:r>
              <a:rPr sz="2400" spc="-90" dirty="0">
                <a:latin typeface="Verdana"/>
                <a:cs typeface="Verdana"/>
              </a:rPr>
              <a:t>Summary</a:t>
            </a:r>
            <a:endParaRPr sz="2400">
              <a:latin typeface="Verdana"/>
              <a:cs typeface="Verdana"/>
            </a:endParaRPr>
          </a:p>
          <a:p>
            <a:pPr marL="240029" indent="-227329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Verdana"/>
                <a:cs typeface="Verdana"/>
              </a:rPr>
              <a:t>Introduction</a:t>
            </a:r>
            <a:endParaRPr sz="2400">
              <a:latin typeface="Verdana"/>
              <a:cs typeface="Verdana"/>
            </a:endParaRPr>
          </a:p>
          <a:p>
            <a:pPr marL="240029" indent="-227329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Verdana"/>
                <a:cs typeface="Verdana"/>
              </a:rPr>
              <a:t>Methodology</a:t>
            </a:r>
            <a:endParaRPr sz="2400">
              <a:latin typeface="Verdana"/>
              <a:cs typeface="Verdana"/>
            </a:endParaRPr>
          </a:p>
          <a:p>
            <a:pPr marL="240029" indent="-227329">
              <a:lnSpc>
                <a:spcPct val="100000"/>
              </a:lnSpc>
              <a:spcBef>
                <a:spcPts val="11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Verdana"/>
                <a:cs typeface="Verdana"/>
              </a:rPr>
              <a:t>Results</a:t>
            </a:r>
            <a:endParaRPr sz="2400">
              <a:latin typeface="Verdana"/>
              <a:cs typeface="Verdana"/>
            </a:endParaRPr>
          </a:p>
          <a:p>
            <a:pPr marL="240029" indent="-227329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Verdana"/>
                <a:cs typeface="Verdana"/>
              </a:rPr>
              <a:t>Conclusion</a:t>
            </a:r>
            <a:endParaRPr sz="2400">
              <a:latin typeface="Verdana"/>
              <a:cs typeface="Verdana"/>
            </a:endParaRPr>
          </a:p>
          <a:p>
            <a:pPr marL="240029" indent="-227329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Verdana"/>
                <a:cs typeface="Verdana"/>
              </a:rPr>
              <a:t>Appendix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1736" y="10"/>
            <a:ext cx="6878739" cy="68579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70602" y="6428920"/>
            <a:ext cx="1028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7902" y="2345435"/>
            <a:ext cx="361378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Plot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Orbit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ES-</a:t>
            </a:r>
            <a:r>
              <a:rPr sz="2000" dirty="0">
                <a:latin typeface="Calibri"/>
                <a:cs typeface="Calibri"/>
              </a:rPr>
              <a:t>L1,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GEO,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HEO,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SSO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highest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 rate,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100%.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also </a:t>
            </a:r>
            <a:r>
              <a:rPr sz="2000" dirty="0">
                <a:latin typeface="Calibri"/>
                <a:cs typeface="Calibri"/>
              </a:rPr>
              <a:t>find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orbit,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rate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zero.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Success</a:t>
            </a:r>
            <a:r>
              <a:rPr spc="15" dirty="0"/>
              <a:t> </a:t>
            </a:r>
            <a:r>
              <a:rPr spc="-155" dirty="0"/>
              <a:t>Rate</a:t>
            </a:r>
            <a:r>
              <a:rPr dirty="0"/>
              <a:t> </a:t>
            </a:r>
            <a:r>
              <a:rPr spc="-145" dirty="0"/>
              <a:t>vs.</a:t>
            </a:r>
            <a:r>
              <a:rPr spc="15" dirty="0"/>
              <a:t> </a:t>
            </a:r>
            <a:r>
              <a:rPr dirty="0"/>
              <a:t>Orbit</a:t>
            </a:r>
            <a:r>
              <a:rPr spc="10" dirty="0"/>
              <a:t> </a:t>
            </a:r>
            <a:r>
              <a:rPr spc="-1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1409" y="2026503"/>
            <a:ext cx="5384200" cy="36545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2091435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3447796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050" y="2135650"/>
            <a:ext cx="3348354" cy="2346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scatter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ts val="2615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R="63500">
              <a:lnSpc>
                <a:spcPct val="100499"/>
              </a:lnSpc>
              <a:spcBef>
                <a:spcPts val="5"/>
              </a:spcBef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scatter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70" dirty="0"/>
              <a:t> </a:t>
            </a:r>
            <a:r>
              <a:rPr spc="-90" dirty="0"/>
              <a:t>Number</a:t>
            </a:r>
            <a:r>
              <a:rPr spc="-65" dirty="0"/>
              <a:t> </a:t>
            </a:r>
            <a:r>
              <a:rPr spc="-145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65" dirty="0"/>
              <a:t> </a:t>
            </a:r>
            <a:r>
              <a:rPr spc="-120" dirty="0"/>
              <a:t>Type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203" y="1476375"/>
            <a:ext cx="10761784" cy="34471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91838" y="5206491"/>
            <a:ext cx="9649460" cy="754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marR="5080" indent="-228600">
              <a:lnSpc>
                <a:spcPct val="994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b="1" spc="-10" dirty="0">
                <a:latin typeface="Calibri"/>
                <a:cs typeface="Calibri"/>
              </a:rPr>
              <a:t>Explanation: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ES-</a:t>
            </a:r>
            <a:r>
              <a:rPr sz="1600" dirty="0">
                <a:latin typeface="Calibri"/>
                <a:cs typeface="Calibri"/>
              </a:rPr>
              <a:t>L1,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GEO,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HEO,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SSO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orbits,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launches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successful.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clear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relationship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between </a:t>
            </a:r>
            <a:r>
              <a:rPr sz="1600" dirty="0">
                <a:latin typeface="Calibri"/>
                <a:cs typeface="Calibri"/>
              </a:rPr>
              <a:t>flight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number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success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orbit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since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flightnumber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increases,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success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increases.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contrast, </a:t>
            </a:r>
            <a:r>
              <a:rPr sz="1600" dirty="0">
                <a:latin typeface="Calibri"/>
                <a:cs typeface="Calibri"/>
              </a:rPr>
              <a:t>there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such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obvious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relationship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orbit.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Payload</a:t>
            </a:r>
            <a:r>
              <a:rPr spc="-50" dirty="0"/>
              <a:t> </a:t>
            </a:r>
            <a:r>
              <a:rPr spc="-145" dirty="0"/>
              <a:t>vs.</a:t>
            </a:r>
            <a:r>
              <a:rPr spc="-5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4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121" y="1494033"/>
            <a:ext cx="10677376" cy="34200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14743" y="5339588"/>
            <a:ext cx="867918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b="1" dirty="0">
                <a:latin typeface="Calibri"/>
                <a:cs typeface="Calibri"/>
              </a:rPr>
              <a:t>Explanation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heavy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positive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for Polar,LEO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ISS.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2089403"/>
            <a:ext cx="35426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760" marR="5080" indent="-22669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Explanation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observe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show 	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since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2013 	</a:t>
            </a:r>
            <a:r>
              <a:rPr sz="2000" dirty="0">
                <a:latin typeface="Calibri"/>
                <a:cs typeface="Calibri"/>
              </a:rPr>
              <a:t>kept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increasing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till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Launch</a:t>
            </a:r>
            <a:r>
              <a:rPr spc="-25" dirty="0"/>
              <a:t> </a:t>
            </a:r>
            <a:r>
              <a:rPr spc="-265" dirty="0"/>
              <a:t>Success</a:t>
            </a:r>
            <a:r>
              <a:rPr spc="20" dirty="0"/>
              <a:t> </a:t>
            </a:r>
            <a:r>
              <a:rPr spc="-170" dirty="0"/>
              <a:t>Yearly</a:t>
            </a:r>
            <a:r>
              <a:rPr dirty="0"/>
              <a:t> </a:t>
            </a:r>
            <a:r>
              <a:rPr spc="-12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4492" y="2069757"/>
            <a:ext cx="4965698" cy="3390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4491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75" dirty="0"/>
              <a:t> </a:t>
            </a:r>
            <a:r>
              <a:rPr spc="-125" dirty="0"/>
              <a:t>Launch</a:t>
            </a:r>
            <a:r>
              <a:rPr spc="-70" dirty="0"/>
              <a:t> </a:t>
            </a:r>
            <a:r>
              <a:rPr spc="-60" dirty="0"/>
              <a:t>Site</a:t>
            </a:r>
            <a:r>
              <a:rPr spc="-70" dirty="0"/>
              <a:t> </a:t>
            </a:r>
            <a:r>
              <a:rPr spc="-20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819" y="1641574"/>
            <a:ext cx="6263500" cy="35748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98385" y="1662684"/>
            <a:ext cx="26809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Microsoft Sans Serif"/>
                <a:cs typeface="Microsoft Sans Serif"/>
              </a:rPr>
              <a:t>Utilized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key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word </a:t>
            </a:r>
            <a:r>
              <a:rPr sz="2925" b="1" baseline="1424" dirty="0">
                <a:latin typeface="Trebuchet MS"/>
                <a:cs typeface="Trebuchet MS"/>
              </a:rPr>
              <a:t>DISTINCT</a:t>
            </a:r>
            <a:r>
              <a:rPr sz="2925" b="1" spc="-52" baseline="1424" dirty="0">
                <a:latin typeface="Trebuchet MS"/>
                <a:cs typeface="Trebuchet MS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show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only unique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launch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sites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from </a:t>
            </a:r>
            <a:r>
              <a:rPr sz="2000" dirty="0">
                <a:latin typeface="Microsoft Sans Serif"/>
                <a:cs typeface="Microsoft Sans Serif"/>
              </a:rPr>
              <a:t>the </a:t>
            </a:r>
            <a:r>
              <a:rPr sz="2000" spc="-140" dirty="0">
                <a:latin typeface="Microsoft Sans Serif"/>
                <a:cs typeface="Microsoft Sans Serif"/>
              </a:rPr>
              <a:t>SpaceX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data.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Launch </a:t>
            </a:r>
            <a:r>
              <a:rPr spc="-60" dirty="0"/>
              <a:t>Site</a:t>
            </a:r>
            <a:r>
              <a:rPr spc="-80" dirty="0"/>
              <a:t> </a:t>
            </a:r>
            <a:r>
              <a:rPr spc="-215" dirty="0"/>
              <a:t>Names</a:t>
            </a:r>
            <a:r>
              <a:rPr spc="-35" dirty="0"/>
              <a:t> </a:t>
            </a:r>
            <a:r>
              <a:rPr spc="-25" dirty="0"/>
              <a:t>Begin</a:t>
            </a:r>
            <a:r>
              <a:rPr spc="-80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spc="-170" dirty="0"/>
              <a:t>'CCA'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4551" y="1442652"/>
            <a:ext cx="8102894" cy="39726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4780" y="5876035"/>
            <a:ext cx="970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65" dirty="0">
                <a:solidFill>
                  <a:srgbClr val="44546A"/>
                </a:solidFill>
                <a:latin typeface="Arial"/>
                <a:cs typeface="Arial"/>
              </a:rPr>
              <a:t>Explanation</a:t>
            </a:r>
            <a:r>
              <a:rPr sz="1800" spc="-65" dirty="0">
                <a:solidFill>
                  <a:srgbClr val="44546A"/>
                </a:solidFill>
                <a:latin typeface="Microsoft Sans Serif"/>
                <a:cs typeface="Microsoft Sans Serif"/>
              </a:rPr>
              <a:t>:</a:t>
            </a:r>
            <a:r>
              <a:rPr sz="1800" spc="-5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44546A"/>
                </a:solidFill>
                <a:latin typeface="Microsoft Sans Serif"/>
                <a:cs typeface="Microsoft Sans Serif"/>
              </a:rPr>
              <a:t>these</a:t>
            </a:r>
            <a:r>
              <a:rPr sz="1800" spc="-4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44546A"/>
                </a:solidFill>
                <a:latin typeface="Microsoft Sans Serif"/>
                <a:cs typeface="Microsoft Sans Serif"/>
              </a:rPr>
              <a:t>5</a:t>
            </a:r>
            <a:r>
              <a:rPr sz="1800" spc="-1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44546A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2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44546A"/>
                </a:solidFill>
                <a:latin typeface="Microsoft Sans Serif"/>
                <a:cs typeface="Microsoft Sans Serif"/>
              </a:rPr>
              <a:t>happened</a:t>
            </a:r>
            <a:r>
              <a:rPr sz="1800" spc="-1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in</a:t>
            </a:r>
            <a:r>
              <a:rPr sz="1800" spc="-2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175" dirty="0">
                <a:solidFill>
                  <a:srgbClr val="44546A"/>
                </a:solidFill>
                <a:latin typeface="Microsoft Sans Serif"/>
                <a:cs typeface="Microsoft Sans Serif"/>
              </a:rPr>
              <a:t>LEO</a:t>
            </a:r>
            <a:r>
              <a:rPr sz="1800" spc="6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orbit,</a:t>
            </a:r>
            <a:r>
              <a:rPr sz="1800" spc="-2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and</a:t>
            </a:r>
            <a:r>
              <a:rPr sz="1800" spc="-1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four</a:t>
            </a:r>
            <a:r>
              <a:rPr sz="1800" spc="-1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of</a:t>
            </a:r>
            <a:r>
              <a:rPr sz="1800" spc="18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44546A"/>
                </a:solidFill>
                <a:latin typeface="Microsoft Sans Serif"/>
                <a:cs typeface="Microsoft Sans Serif"/>
              </a:rPr>
              <a:t>them</a:t>
            </a:r>
            <a:r>
              <a:rPr sz="1800" spc="-2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44546A"/>
                </a:solidFill>
                <a:latin typeface="Microsoft Sans Serif"/>
                <a:cs typeface="Microsoft Sans Serif"/>
              </a:rPr>
              <a:t>were</a:t>
            </a:r>
            <a:r>
              <a:rPr sz="1800" spc="-1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from</a:t>
            </a:r>
            <a:r>
              <a:rPr sz="1800" spc="-2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44546A"/>
                </a:solidFill>
                <a:latin typeface="Microsoft Sans Serif"/>
                <a:cs typeface="Microsoft Sans Serif"/>
              </a:rPr>
              <a:t>customer</a:t>
            </a:r>
            <a:r>
              <a:rPr sz="1800" spc="-10" dirty="0">
                <a:solidFill>
                  <a:srgbClr val="44546A"/>
                </a:solidFill>
                <a:latin typeface="Microsoft Sans Serif"/>
                <a:cs typeface="Microsoft Sans Serif"/>
              </a:rPr>
              <a:t> NASA.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-130" dirty="0"/>
              <a:t> Payload</a:t>
            </a:r>
            <a:r>
              <a:rPr spc="-114" dirty="0"/>
              <a:t> </a:t>
            </a:r>
            <a:r>
              <a:rPr spc="-170" dirty="0"/>
              <a:t>Mass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677" y="1586208"/>
            <a:ext cx="9568719" cy="19704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96918" y="4076700"/>
            <a:ext cx="7966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25" b="1" spc="-52" baseline="1424" dirty="0">
                <a:latin typeface="Trebuchet MS"/>
                <a:cs typeface="Trebuchet MS"/>
              </a:rPr>
              <a:t>Explanation</a:t>
            </a:r>
            <a:r>
              <a:rPr sz="2000" spc="-35" dirty="0">
                <a:latin typeface="Microsoft Sans Serif"/>
                <a:cs typeface="Microsoft Sans Serif"/>
              </a:rPr>
              <a:t>: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The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total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payload </a:t>
            </a:r>
            <a:r>
              <a:rPr sz="2000" spc="-25" dirty="0">
                <a:latin typeface="Microsoft Sans Serif"/>
                <a:cs typeface="Microsoft Sans Serif"/>
              </a:rPr>
              <a:t>carried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by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boosters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from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65" dirty="0">
                <a:latin typeface="Microsoft Sans Serif"/>
                <a:cs typeface="Microsoft Sans Serif"/>
              </a:rPr>
              <a:t>NASA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925" b="1" spc="89" baseline="1424" dirty="0">
                <a:latin typeface="Trebuchet MS"/>
                <a:cs typeface="Trebuchet MS"/>
              </a:rPr>
              <a:t>99980</a:t>
            </a:r>
            <a:r>
              <a:rPr sz="2000" spc="6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Average</a:t>
            </a:r>
            <a:r>
              <a:rPr spc="-95" dirty="0"/>
              <a:t> </a:t>
            </a:r>
            <a:r>
              <a:rPr spc="-130" dirty="0"/>
              <a:t>Payload</a:t>
            </a:r>
            <a:r>
              <a:rPr spc="-70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70" dirty="0"/>
              <a:t> </a:t>
            </a:r>
            <a:r>
              <a:rPr spc="-20" dirty="0"/>
              <a:t>v1.1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38" y="1815537"/>
            <a:ext cx="10748832" cy="19910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879" y="4024884"/>
            <a:ext cx="836993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25" b="1" spc="-52" baseline="1424" dirty="0">
                <a:solidFill>
                  <a:srgbClr val="44546A"/>
                </a:solidFill>
                <a:latin typeface="Trebuchet MS"/>
                <a:cs typeface="Trebuchet MS"/>
              </a:rPr>
              <a:t>Explanation</a:t>
            </a:r>
            <a:r>
              <a:rPr sz="2000" spc="-35" dirty="0">
                <a:solidFill>
                  <a:srgbClr val="44546A"/>
                </a:solidFill>
                <a:latin typeface="Microsoft Sans Serif"/>
                <a:cs typeface="Microsoft Sans Serif"/>
              </a:rPr>
              <a:t>:</a:t>
            </a:r>
            <a:r>
              <a:rPr sz="2000" spc="-6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546A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546A"/>
                </a:solidFill>
                <a:latin typeface="Microsoft Sans Serif"/>
                <a:cs typeface="Microsoft Sans Serif"/>
              </a:rPr>
              <a:t>average</a:t>
            </a:r>
            <a:r>
              <a:rPr sz="2000" spc="-4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4546A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546A"/>
                </a:solidFill>
                <a:latin typeface="Microsoft Sans Serif"/>
                <a:cs typeface="Microsoft Sans Serif"/>
              </a:rPr>
              <a:t>mass</a:t>
            </a:r>
            <a:r>
              <a:rPr sz="2000" spc="-25" dirty="0">
                <a:solidFill>
                  <a:srgbClr val="44546A"/>
                </a:solidFill>
                <a:latin typeface="Microsoft Sans Serif"/>
                <a:cs typeface="Microsoft Sans Serif"/>
              </a:rPr>
              <a:t> carried</a:t>
            </a:r>
            <a:r>
              <a:rPr sz="2000" spc="-4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546A"/>
                </a:solidFill>
                <a:latin typeface="Microsoft Sans Serif"/>
                <a:cs typeface="Microsoft Sans Serif"/>
              </a:rPr>
              <a:t>by</a:t>
            </a:r>
            <a:r>
              <a:rPr sz="2000" spc="-4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546A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4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4546A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4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546A"/>
                </a:solidFill>
                <a:latin typeface="Microsoft Sans Serif"/>
                <a:cs typeface="Microsoft Sans Serif"/>
              </a:rPr>
              <a:t>F9</a:t>
            </a:r>
            <a:r>
              <a:rPr sz="2000" spc="-4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546A"/>
                </a:solidFill>
                <a:latin typeface="Microsoft Sans Serif"/>
                <a:cs typeface="Microsoft Sans Serif"/>
              </a:rPr>
              <a:t>v1.1</a:t>
            </a:r>
            <a:r>
              <a:rPr sz="2000" spc="-4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4546A"/>
                </a:solidFill>
                <a:latin typeface="Microsoft Sans Serif"/>
                <a:cs typeface="Microsoft Sans Serif"/>
              </a:rPr>
              <a:t>is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925" b="1" spc="-15" baseline="1424" dirty="0">
                <a:solidFill>
                  <a:srgbClr val="44546A"/>
                </a:solidFill>
                <a:latin typeface="Trebuchet MS"/>
                <a:cs typeface="Trebuchet MS"/>
              </a:rPr>
              <a:t>2534.67</a:t>
            </a:r>
            <a:r>
              <a:rPr sz="2000" spc="-10" dirty="0">
                <a:solidFill>
                  <a:srgbClr val="44546A"/>
                </a:solidFill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130" dirty="0"/>
              <a:t> </a:t>
            </a:r>
            <a:r>
              <a:rPr spc="-175" dirty="0"/>
              <a:t>Successful</a:t>
            </a:r>
            <a:r>
              <a:rPr spc="-70" dirty="0"/>
              <a:t> </a:t>
            </a:r>
            <a:r>
              <a:rPr spc="-90" dirty="0"/>
              <a:t>Ground</a:t>
            </a:r>
            <a:r>
              <a:rPr spc="-100" dirty="0"/>
              <a:t> </a:t>
            </a:r>
            <a:r>
              <a:rPr spc="-45" dirty="0"/>
              <a:t>Landing</a:t>
            </a:r>
            <a:r>
              <a:rPr spc="-95" dirty="0"/>
              <a:t> </a:t>
            </a:r>
            <a:r>
              <a:rPr spc="-20" dirty="0"/>
              <a:t>Date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657" y="1768982"/>
            <a:ext cx="9380682" cy="21575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84397" y="4229100"/>
            <a:ext cx="8885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25" b="1" spc="-52" baseline="1424" dirty="0">
                <a:solidFill>
                  <a:srgbClr val="44546A"/>
                </a:solidFill>
                <a:latin typeface="Trebuchet MS"/>
                <a:cs typeface="Trebuchet MS"/>
              </a:rPr>
              <a:t>Explanation</a:t>
            </a:r>
            <a:r>
              <a:rPr sz="2000" spc="-35" dirty="0">
                <a:solidFill>
                  <a:srgbClr val="44546A"/>
                </a:solidFill>
                <a:latin typeface="Microsoft Sans Serif"/>
                <a:cs typeface="Microsoft Sans Serif"/>
              </a:rPr>
              <a:t>:</a:t>
            </a:r>
            <a:r>
              <a:rPr sz="2000" spc="-2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546A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546A"/>
                </a:solidFill>
                <a:latin typeface="Microsoft Sans Serif"/>
                <a:cs typeface="Microsoft Sans Serif"/>
              </a:rPr>
              <a:t>first</a:t>
            </a:r>
            <a:r>
              <a:rPr sz="2000" spc="-2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546A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3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4546A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4546A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2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546A"/>
                </a:solidFill>
                <a:latin typeface="Microsoft Sans Serif"/>
                <a:cs typeface="Microsoft Sans Serif"/>
              </a:rPr>
              <a:t>on</a:t>
            </a:r>
            <a:r>
              <a:rPr sz="2000" spc="-2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546A"/>
                </a:solidFill>
                <a:latin typeface="Microsoft Sans Serif"/>
                <a:cs typeface="Microsoft Sans Serif"/>
              </a:rPr>
              <a:t>ground</a:t>
            </a:r>
            <a:r>
              <a:rPr sz="2000" spc="-2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546A"/>
                </a:solidFill>
                <a:latin typeface="Microsoft Sans Serif"/>
                <a:cs typeface="Microsoft Sans Serif"/>
              </a:rPr>
              <a:t>pad</a:t>
            </a:r>
            <a:r>
              <a:rPr sz="2000" spc="-2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546A"/>
                </a:solidFill>
                <a:latin typeface="Microsoft Sans Serif"/>
                <a:cs typeface="Microsoft Sans Serif"/>
              </a:rPr>
              <a:t>is</a:t>
            </a:r>
            <a:r>
              <a:rPr sz="2000" spc="-2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2925" b="1" spc="97" baseline="1424" dirty="0">
                <a:solidFill>
                  <a:srgbClr val="44546A"/>
                </a:solidFill>
                <a:latin typeface="Trebuchet MS"/>
                <a:cs typeface="Trebuchet MS"/>
              </a:rPr>
              <a:t>01-05-</a:t>
            </a:r>
            <a:r>
              <a:rPr sz="2925" b="1" spc="82" baseline="1424" dirty="0">
                <a:solidFill>
                  <a:srgbClr val="44546A"/>
                </a:solidFill>
                <a:latin typeface="Trebuchet MS"/>
                <a:cs typeface="Trebuchet MS"/>
              </a:rPr>
              <a:t>2017</a:t>
            </a:r>
            <a:r>
              <a:rPr sz="2000" spc="55" dirty="0">
                <a:solidFill>
                  <a:srgbClr val="44546A"/>
                </a:solidFill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6624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-50" dirty="0"/>
              <a:t> </a:t>
            </a:r>
            <a:r>
              <a:rPr sz="2500" spc="-20" dirty="0"/>
              <a:t>Drone</a:t>
            </a:r>
            <a:r>
              <a:rPr sz="2500" spc="-65" dirty="0"/>
              <a:t> </a:t>
            </a:r>
            <a:r>
              <a:rPr sz="2500" spc="-50" dirty="0"/>
              <a:t>Ship </a:t>
            </a:r>
            <a:r>
              <a:rPr sz="2500" spc="-25" dirty="0"/>
              <a:t>Landing</a:t>
            </a:r>
            <a:r>
              <a:rPr sz="2500" spc="-55" dirty="0"/>
              <a:t> </a:t>
            </a:r>
            <a:r>
              <a:rPr sz="2500" dirty="0"/>
              <a:t>with</a:t>
            </a:r>
            <a:r>
              <a:rPr sz="2500" spc="-60" dirty="0"/>
              <a:t> </a:t>
            </a:r>
            <a:r>
              <a:rPr sz="2500" spc="-85" dirty="0"/>
              <a:t>Payload</a:t>
            </a:r>
            <a:r>
              <a:rPr sz="2500" spc="-50" dirty="0"/>
              <a:t> </a:t>
            </a:r>
            <a:r>
              <a:rPr sz="2500" spc="-40" dirty="0"/>
              <a:t>between</a:t>
            </a:r>
            <a:r>
              <a:rPr sz="2500" spc="-60" dirty="0"/>
              <a:t> </a:t>
            </a:r>
            <a:r>
              <a:rPr sz="2500" spc="110" dirty="0"/>
              <a:t>4000</a:t>
            </a:r>
            <a:r>
              <a:rPr sz="2500" spc="-60" dirty="0"/>
              <a:t> </a:t>
            </a:r>
            <a:r>
              <a:rPr sz="2500" dirty="0"/>
              <a:t>and</a:t>
            </a:r>
            <a:r>
              <a:rPr sz="2500" spc="-50" dirty="0"/>
              <a:t> </a:t>
            </a:r>
            <a:r>
              <a:rPr sz="2500" spc="90" dirty="0"/>
              <a:t>6000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6678" y="1485855"/>
            <a:ext cx="9318641" cy="35240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99006" y="5338572"/>
            <a:ext cx="8586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204E79"/>
                </a:solidFill>
                <a:latin typeface="Calibri"/>
                <a:cs typeface="Calibri"/>
              </a:rPr>
              <a:t>Explanation:</a:t>
            </a:r>
            <a:r>
              <a:rPr sz="2000" b="1" spc="-95" dirty="0">
                <a:solidFill>
                  <a:srgbClr val="204E79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rgbClr val="204E79"/>
                </a:solidFill>
                <a:latin typeface="Microsoft Sans Serif"/>
                <a:cs typeface="Microsoft Sans Serif"/>
              </a:rPr>
              <a:t>names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04E79"/>
                </a:solidFill>
                <a:latin typeface="Microsoft Sans Serif"/>
                <a:cs typeface="Microsoft Sans Serif"/>
              </a:rPr>
              <a:t>of</a:t>
            </a:r>
            <a:r>
              <a:rPr sz="2000" spc="190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04E7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04E79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04E79"/>
                </a:solidFill>
                <a:latin typeface="Microsoft Sans Serif"/>
                <a:cs typeface="Microsoft Sans Serif"/>
              </a:rPr>
              <a:t>which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04E79"/>
                </a:solidFill>
                <a:latin typeface="Microsoft Sans Serif"/>
                <a:cs typeface="Microsoft Sans Serif"/>
              </a:rPr>
              <a:t>have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04E7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0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04E79"/>
                </a:solidFill>
                <a:latin typeface="Microsoft Sans Serif"/>
                <a:cs typeface="Microsoft Sans Serif"/>
              </a:rPr>
              <a:t>in</a:t>
            </a:r>
            <a:r>
              <a:rPr sz="2000" spc="-30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04E79"/>
                </a:solidFill>
                <a:latin typeface="Microsoft Sans Serif"/>
                <a:cs typeface="Microsoft Sans Serif"/>
              </a:rPr>
              <a:t>drone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04E79"/>
                </a:solidFill>
                <a:latin typeface="Microsoft Sans Serif"/>
                <a:cs typeface="Microsoft Sans Serif"/>
              </a:rPr>
              <a:t>ship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04E79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04E79"/>
                </a:solidFill>
                <a:latin typeface="Microsoft Sans Serif"/>
                <a:cs typeface="Microsoft Sans Serif"/>
              </a:rPr>
              <a:t>have </a:t>
            </a:r>
            <a:r>
              <a:rPr sz="2000" spc="-30" dirty="0">
                <a:solidFill>
                  <a:srgbClr val="204E7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5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04E79"/>
                </a:solidFill>
                <a:latin typeface="Microsoft Sans Serif"/>
                <a:cs typeface="Microsoft Sans Serif"/>
              </a:rPr>
              <a:t>mass</a:t>
            </a:r>
            <a:r>
              <a:rPr sz="2000" spc="-2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04E7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04E79"/>
                </a:solidFill>
                <a:latin typeface="Microsoft Sans Serif"/>
                <a:cs typeface="Microsoft Sans Serif"/>
              </a:rPr>
              <a:t>than</a:t>
            </a:r>
            <a:r>
              <a:rPr sz="2000" spc="-40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04E79"/>
                </a:solidFill>
                <a:latin typeface="Microsoft Sans Serif"/>
                <a:cs typeface="Microsoft Sans Serif"/>
              </a:rPr>
              <a:t>4000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04E79"/>
                </a:solidFill>
                <a:latin typeface="Microsoft Sans Serif"/>
                <a:cs typeface="Microsoft Sans Serif"/>
              </a:rPr>
              <a:t>but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04E79"/>
                </a:solidFill>
                <a:latin typeface="Microsoft Sans Serif"/>
                <a:cs typeface="Microsoft Sans Serif"/>
              </a:rPr>
              <a:t>less</a:t>
            </a:r>
            <a:r>
              <a:rPr sz="2000" spc="-35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04E79"/>
                </a:solidFill>
                <a:latin typeface="Microsoft Sans Serif"/>
                <a:cs typeface="Microsoft Sans Serif"/>
              </a:rPr>
              <a:t>than</a:t>
            </a:r>
            <a:r>
              <a:rPr sz="2000" spc="-40" dirty="0">
                <a:solidFill>
                  <a:srgbClr val="204E7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04E79"/>
                </a:solidFill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1579245"/>
            <a:chOff x="0" y="0"/>
            <a:chExt cx="12189460" cy="1579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15788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5968" y="0"/>
              <a:ext cx="4062983" cy="15788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88952" cy="157886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85" dirty="0">
                <a:solidFill>
                  <a:srgbClr val="FFFFFF"/>
                </a:solidFill>
                <a:latin typeface="Tahoma"/>
                <a:cs typeface="Tahoma"/>
              </a:rPr>
              <a:t>Executive</a:t>
            </a:r>
            <a:r>
              <a:rPr sz="40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-114" dirty="0">
                <a:solidFill>
                  <a:srgbClr val="FFFFFF"/>
                </a:solidFill>
                <a:latin typeface="Tahoma"/>
                <a:cs typeface="Tahoma"/>
              </a:rPr>
              <a:t>Summary</a:t>
            </a:r>
            <a:endParaRPr sz="4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4127" y="1959864"/>
            <a:ext cx="1514856" cy="14752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30009" y="3529584"/>
            <a:ext cx="4297680" cy="263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Summary</a:t>
            </a:r>
            <a:r>
              <a:rPr sz="2900" b="1" spc="-65" dirty="0">
                <a:latin typeface="Calibri"/>
                <a:cs typeface="Calibri"/>
              </a:rPr>
              <a:t> </a:t>
            </a:r>
            <a:r>
              <a:rPr sz="2900" b="1" dirty="0">
                <a:latin typeface="Calibri"/>
                <a:cs typeface="Calibri"/>
              </a:rPr>
              <a:t>of</a:t>
            </a:r>
            <a:r>
              <a:rPr sz="2900" b="1" spc="-65" dirty="0">
                <a:latin typeface="Calibri"/>
                <a:cs typeface="Calibri"/>
              </a:rPr>
              <a:t> </a:t>
            </a:r>
            <a:r>
              <a:rPr sz="2900" b="1" spc="-10" dirty="0">
                <a:latin typeface="Calibri"/>
                <a:cs typeface="Calibri"/>
              </a:rPr>
              <a:t>methodologies</a:t>
            </a:r>
            <a:endParaRPr sz="2900">
              <a:latin typeface="Calibri"/>
              <a:cs typeface="Calibri"/>
            </a:endParaRPr>
          </a:p>
          <a:p>
            <a:pPr marL="127635" indent="-114935">
              <a:lnSpc>
                <a:spcPct val="100000"/>
              </a:lnSpc>
              <a:spcBef>
                <a:spcPts val="2325"/>
              </a:spcBef>
              <a:buChar char="-"/>
              <a:tabLst>
                <a:tab pos="127635" algn="l"/>
              </a:tabLst>
            </a:pPr>
            <a:r>
              <a:rPr sz="1700" b="1" dirty="0">
                <a:latin typeface="Calibri"/>
                <a:cs typeface="Calibri"/>
              </a:rPr>
              <a:t>Data</a:t>
            </a:r>
            <a:r>
              <a:rPr sz="1700" b="1" spc="-50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was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collected</a:t>
            </a:r>
            <a:r>
              <a:rPr sz="1700" b="1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from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SpaceX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public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 marL="12700" marR="464820" indent="114935">
              <a:lnSpc>
                <a:spcPct val="90600"/>
              </a:lnSpc>
              <a:spcBef>
                <a:spcPts val="745"/>
              </a:spcBef>
              <a:buChar char="-"/>
              <a:tabLst>
                <a:tab pos="127635" algn="l"/>
              </a:tabLst>
            </a:pPr>
            <a:r>
              <a:rPr sz="1700" b="1" dirty="0">
                <a:latin typeface="Calibri"/>
                <a:cs typeface="Calibri"/>
              </a:rPr>
              <a:t>Utilized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SQL</a:t>
            </a:r>
            <a:r>
              <a:rPr sz="1700" b="1" spc="-25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queries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various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data </a:t>
            </a:r>
            <a:r>
              <a:rPr sz="1700" spc="-10" dirty="0">
                <a:latin typeface="Calibri"/>
                <a:cs typeface="Calibri"/>
              </a:rPr>
              <a:t>visualizations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uncover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insights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within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the </a:t>
            </a:r>
            <a:r>
              <a:rPr sz="1700" spc="-10" dirty="0">
                <a:latin typeface="Calibri"/>
                <a:cs typeface="Calibri"/>
              </a:rPr>
              <a:t>dataset</a:t>
            </a:r>
            <a:endParaRPr sz="1700">
              <a:latin typeface="Calibri"/>
              <a:cs typeface="Calibri"/>
            </a:endParaRPr>
          </a:p>
          <a:p>
            <a:pPr marL="12700" marR="608330" indent="114935">
              <a:lnSpc>
                <a:spcPts val="1900"/>
              </a:lnSpc>
              <a:spcBef>
                <a:spcPts val="755"/>
              </a:spcBef>
              <a:buChar char="-"/>
              <a:tabLst>
                <a:tab pos="127635" algn="l"/>
              </a:tabLst>
            </a:pPr>
            <a:r>
              <a:rPr sz="1700" dirty="0">
                <a:latin typeface="Calibri"/>
                <a:cs typeface="Calibri"/>
              </a:rPr>
              <a:t>Use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Grid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Search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method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find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best </a:t>
            </a:r>
            <a:r>
              <a:rPr sz="1700" dirty="0">
                <a:latin typeface="Calibri"/>
                <a:cs typeface="Calibri"/>
              </a:rPr>
              <a:t>Machine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Learning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Model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predict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the </a:t>
            </a:r>
            <a:r>
              <a:rPr sz="1700" spc="-10" dirty="0">
                <a:latin typeface="Calibri"/>
                <a:cs typeface="Calibri"/>
              </a:rPr>
              <a:t>classification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next</a:t>
            </a:r>
            <a:r>
              <a:rPr sz="1700" spc="-10" dirty="0">
                <a:latin typeface="Calibri"/>
                <a:cs typeface="Calibri"/>
              </a:rPr>
              <a:t> landing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40423" y="2029967"/>
            <a:ext cx="1514855" cy="147523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645879" y="3529584"/>
            <a:ext cx="3442970" cy="126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Summary</a:t>
            </a:r>
            <a:r>
              <a:rPr sz="2900" b="1" spc="-60" dirty="0">
                <a:latin typeface="Calibri"/>
                <a:cs typeface="Calibri"/>
              </a:rPr>
              <a:t> </a:t>
            </a:r>
            <a:r>
              <a:rPr sz="2900" b="1" dirty="0">
                <a:latin typeface="Calibri"/>
                <a:cs typeface="Calibri"/>
              </a:rPr>
              <a:t>of</a:t>
            </a:r>
            <a:r>
              <a:rPr sz="2900" b="1" spc="-55" dirty="0">
                <a:latin typeface="Calibri"/>
                <a:cs typeface="Calibri"/>
              </a:rPr>
              <a:t> </a:t>
            </a:r>
            <a:r>
              <a:rPr sz="2900" b="1" dirty="0">
                <a:latin typeface="Calibri"/>
                <a:cs typeface="Calibri"/>
              </a:rPr>
              <a:t>all</a:t>
            </a:r>
            <a:r>
              <a:rPr sz="2900" b="1" spc="-50" dirty="0">
                <a:latin typeface="Calibri"/>
                <a:cs typeface="Calibri"/>
              </a:rPr>
              <a:t> </a:t>
            </a:r>
            <a:r>
              <a:rPr sz="2900" b="1" spc="-10" dirty="0">
                <a:latin typeface="Calibri"/>
                <a:cs typeface="Calibri"/>
              </a:rPr>
              <a:t>results</a:t>
            </a:r>
            <a:endParaRPr sz="2900">
              <a:latin typeface="Calibri"/>
              <a:cs typeface="Calibri"/>
            </a:endParaRPr>
          </a:p>
          <a:p>
            <a:pPr marL="127635" indent="-114935">
              <a:lnSpc>
                <a:spcPct val="100000"/>
              </a:lnSpc>
              <a:spcBef>
                <a:spcPts val="1630"/>
              </a:spcBef>
              <a:buFont typeface="Calibri"/>
              <a:buChar char="-"/>
              <a:tabLst>
                <a:tab pos="127635" algn="l"/>
              </a:tabLst>
            </a:pPr>
            <a:r>
              <a:rPr sz="1700" b="1" dirty="0">
                <a:latin typeface="Calibri"/>
                <a:cs typeface="Calibri"/>
              </a:rPr>
              <a:t>Exploratory</a:t>
            </a:r>
            <a:r>
              <a:rPr sz="1700" b="1" spc="-60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Data</a:t>
            </a:r>
            <a:r>
              <a:rPr sz="1700" b="1" spc="-70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Analysis</a:t>
            </a:r>
            <a:r>
              <a:rPr sz="1700" b="1" spc="-7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result</a:t>
            </a:r>
            <a:endParaRPr sz="1700">
              <a:latin typeface="Calibri"/>
              <a:cs typeface="Calibri"/>
            </a:endParaRPr>
          </a:p>
          <a:p>
            <a:pPr marL="127635" indent="-114935">
              <a:lnSpc>
                <a:spcPct val="100000"/>
              </a:lnSpc>
              <a:spcBef>
                <a:spcPts val="575"/>
              </a:spcBef>
              <a:buFont typeface="Calibri"/>
              <a:buChar char="-"/>
              <a:tabLst>
                <a:tab pos="127635" algn="l"/>
              </a:tabLst>
            </a:pPr>
            <a:r>
              <a:rPr sz="1700" b="1" dirty="0">
                <a:latin typeface="Calibri"/>
                <a:cs typeface="Calibri"/>
              </a:rPr>
              <a:t>Predictive</a:t>
            </a:r>
            <a:r>
              <a:rPr sz="1700" b="1" spc="-35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Analytics</a:t>
            </a:r>
            <a:r>
              <a:rPr sz="1700" b="1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result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76734" y="6535501"/>
            <a:ext cx="96520" cy="196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-50" dirty="0">
                <a:solidFill>
                  <a:srgbClr val="7F7F7F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9885" algn="l"/>
              </a:tabLst>
            </a:pPr>
            <a:r>
              <a:rPr sz="3100" spc="-65" dirty="0"/>
              <a:t>Total</a:t>
            </a:r>
            <a:r>
              <a:rPr sz="3100" spc="-100" dirty="0"/>
              <a:t> </a:t>
            </a:r>
            <a:r>
              <a:rPr sz="3100" spc="-75" dirty="0"/>
              <a:t>Number</a:t>
            </a:r>
            <a:r>
              <a:rPr sz="3100" spc="-105" dirty="0"/>
              <a:t> </a:t>
            </a:r>
            <a:r>
              <a:rPr sz="3100" spc="-25" dirty="0"/>
              <a:t>of</a:t>
            </a:r>
            <a:r>
              <a:rPr sz="3100" dirty="0"/>
              <a:t>	</a:t>
            </a:r>
            <a:r>
              <a:rPr sz="3100" spc="-145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170" dirty="0"/>
              <a:t> </a:t>
            </a:r>
            <a:r>
              <a:rPr sz="3100" spc="-60" dirty="0"/>
              <a:t>Failure</a:t>
            </a:r>
            <a:r>
              <a:rPr sz="3100" spc="-114" dirty="0"/>
              <a:t> </a:t>
            </a:r>
            <a:r>
              <a:rPr sz="3100" spc="-50" dirty="0"/>
              <a:t>Mission</a:t>
            </a:r>
            <a:r>
              <a:rPr sz="3100" spc="-114" dirty="0"/>
              <a:t> </a:t>
            </a:r>
            <a:r>
              <a:rPr sz="3100" spc="-80" dirty="0"/>
              <a:t>Outcomes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678" y="1385570"/>
            <a:ext cx="3587847" cy="53092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98720" y="1867915"/>
            <a:ext cx="3724275" cy="1951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10" dirty="0">
                <a:solidFill>
                  <a:srgbClr val="44546A"/>
                </a:solidFill>
                <a:latin typeface="Arial"/>
                <a:cs typeface="Arial"/>
              </a:rPr>
              <a:t>Explanation</a:t>
            </a:r>
            <a:r>
              <a:rPr sz="1800" spc="-10" dirty="0">
                <a:solidFill>
                  <a:srgbClr val="44546A"/>
                </a:solidFill>
                <a:latin typeface="Microsoft Sans Serif"/>
                <a:cs typeface="Microsoft Sans Serif"/>
              </a:rPr>
              <a:t>: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750">
              <a:latin typeface="Microsoft Sans Serif"/>
              <a:cs typeface="Microsoft Sans Serif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total</a:t>
            </a:r>
            <a:r>
              <a:rPr sz="1800" spc="2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44546A"/>
                </a:solidFill>
                <a:latin typeface="Microsoft Sans Serif"/>
                <a:cs typeface="Microsoft Sans Serif"/>
              </a:rPr>
              <a:t>number</a:t>
            </a:r>
            <a:r>
              <a:rPr sz="1800" spc="2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of</a:t>
            </a:r>
            <a:r>
              <a:rPr sz="1800" spc="23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750" b="1" spc="-10" dirty="0">
                <a:solidFill>
                  <a:srgbClr val="44546A"/>
                </a:solidFill>
                <a:latin typeface="Arial"/>
                <a:cs typeface="Arial"/>
              </a:rPr>
              <a:t>successful</a:t>
            </a:r>
            <a:endParaRPr sz="175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45"/>
              </a:spcBef>
            </a:pPr>
            <a:r>
              <a:rPr sz="1800" spc="-40" dirty="0">
                <a:solidFill>
                  <a:srgbClr val="44546A"/>
                </a:solidFill>
                <a:latin typeface="Microsoft Sans Serif"/>
                <a:cs typeface="Microsoft Sans Serif"/>
              </a:rPr>
              <a:t>mission</a:t>
            </a:r>
            <a:r>
              <a:rPr sz="1800" spc="-6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44546A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5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is</a:t>
            </a:r>
            <a:r>
              <a:rPr sz="1800" spc="-5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750" b="1" spc="114" dirty="0">
                <a:solidFill>
                  <a:srgbClr val="44546A"/>
                </a:solidFill>
                <a:latin typeface="Arial"/>
                <a:cs typeface="Arial"/>
              </a:rPr>
              <a:t>100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"/>
              <a:cs typeface="Arial"/>
            </a:endParaRPr>
          </a:p>
          <a:p>
            <a:pPr marL="298450" marR="5080" indent="-285750">
              <a:lnSpc>
                <a:spcPct val="102200"/>
              </a:lnSpc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total</a:t>
            </a:r>
            <a:r>
              <a:rPr sz="1800" spc="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44546A"/>
                </a:solidFill>
                <a:latin typeface="Microsoft Sans Serif"/>
                <a:cs typeface="Microsoft Sans Serif"/>
              </a:rPr>
              <a:t>number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 of</a:t>
            </a:r>
            <a:r>
              <a:rPr sz="1800" spc="204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750" b="1" spc="-40" dirty="0">
                <a:solidFill>
                  <a:srgbClr val="44546A"/>
                </a:solidFill>
                <a:latin typeface="Arial"/>
                <a:cs typeface="Arial"/>
              </a:rPr>
              <a:t>failure</a:t>
            </a:r>
            <a:r>
              <a:rPr sz="1750" b="1" spc="20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44546A"/>
                </a:solidFill>
                <a:latin typeface="Microsoft Sans Serif"/>
                <a:cs typeface="Microsoft Sans Serif"/>
              </a:rPr>
              <a:t>mission </a:t>
            </a:r>
            <a:r>
              <a:rPr sz="1800" spc="-45" dirty="0">
                <a:solidFill>
                  <a:srgbClr val="44546A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5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is</a:t>
            </a:r>
            <a:r>
              <a:rPr sz="1800" spc="-5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750" b="1" spc="55" dirty="0">
                <a:solidFill>
                  <a:srgbClr val="44546A"/>
                </a:solidFill>
                <a:latin typeface="Arial"/>
                <a:cs typeface="Arial"/>
              </a:rPr>
              <a:t>1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Boosters</a:t>
            </a:r>
            <a:r>
              <a:rPr spc="-145" dirty="0"/>
              <a:t> </a:t>
            </a:r>
            <a:r>
              <a:rPr spc="-90" dirty="0"/>
              <a:t>Carried</a:t>
            </a:r>
            <a:r>
              <a:rPr spc="-120" dirty="0"/>
              <a:t> </a:t>
            </a:r>
            <a:r>
              <a:rPr spc="-140" dirty="0"/>
              <a:t>Maximum</a:t>
            </a:r>
            <a:r>
              <a:rPr spc="-110" dirty="0"/>
              <a:t> </a:t>
            </a:r>
            <a:r>
              <a:rPr spc="-100" dirty="0"/>
              <a:t>Payload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1" y="1667709"/>
            <a:ext cx="5707282" cy="47595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27715" y="1688084"/>
            <a:ext cx="407098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750" b="1" spc="-75" dirty="0">
                <a:solidFill>
                  <a:srgbClr val="44546A"/>
                </a:solidFill>
                <a:latin typeface="Arial"/>
                <a:cs typeface="Arial"/>
              </a:rPr>
              <a:t>Names</a:t>
            </a:r>
            <a:r>
              <a:rPr sz="1750" b="1" spc="-10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of</a:t>
            </a:r>
            <a:r>
              <a:rPr sz="1800" spc="15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44546A"/>
                </a:solidFill>
                <a:latin typeface="Microsoft Sans Serif"/>
                <a:cs typeface="Microsoft Sans Serif"/>
              </a:rPr>
              <a:t>which</a:t>
            </a:r>
            <a:r>
              <a:rPr sz="1800" spc="-4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44546A"/>
                </a:solidFill>
                <a:latin typeface="Microsoft Sans Serif"/>
                <a:cs typeface="Microsoft Sans Serif"/>
              </a:rPr>
              <a:t>have</a:t>
            </a:r>
            <a:r>
              <a:rPr sz="1800" spc="-3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44546A"/>
                </a:solidFill>
                <a:latin typeface="Microsoft Sans Serif"/>
                <a:cs typeface="Microsoft Sans Serif"/>
              </a:rPr>
              <a:t>carried </a:t>
            </a:r>
            <a:r>
              <a:rPr sz="1800" dirty="0">
                <a:solidFill>
                  <a:srgbClr val="44546A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44546A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35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44546A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30" dirty="0">
                <a:solidFill>
                  <a:srgbClr val="44546A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44546A"/>
                </a:solidFill>
                <a:latin typeface="Microsoft Sans Serif"/>
                <a:cs typeface="Microsoft Sans Serif"/>
              </a:rPr>
              <a:t>mass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25" dirty="0"/>
              <a:t>Launch</a:t>
            </a:r>
            <a:r>
              <a:rPr spc="10" dirty="0"/>
              <a:t> </a:t>
            </a:r>
            <a:r>
              <a:rPr spc="-165" dirty="0"/>
              <a:t>Records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2686" y="1603716"/>
            <a:ext cx="7226626" cy="26728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25566" y="4669028"/>
            <a:ext cx="569468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dirty="0">
                <a:latin typeface="Calibri"/>
                <a:cs typeface="Calibri"/>
              </a:rPr>
              <a:t>List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records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display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month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names,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failure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outcomes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drone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ship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,booster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versions,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site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months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2015.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0" dirty="0"/>
              <a:t>Rank</a:t>
            </a:r>
            <a:r>
              <a:rPr sz="2800" spc="-40" dirty="0"/>
              <a:t> </a:t>
            </a:r>
            <a:r>
              <a:rPr sz="2800" spc="-35" dirty="0"/>
              <a:t>Landing</a:t>
            </a:r>
            <a:r>
              <a:rPr sz="2800" spc="-50" dirty="0"/>
              <a:t> </a:t>
            </a:r>
            <a:r>
              <a:rPr sz="2800" spc="-100" dirty="0"/>
              <a:t>Outcomes</a:t>
            </a:r>
            <a:r>
              <a:rPr sz="2800" spc="-45" dirty="0"/>
              <a:t> </a:t>
            </a:r>
            <a:r>
              <a:rPr sz="2800" spc="-85" dirty="0"/>
              <a:t>Between</a:t>
            </a:r>
            <a:r>
              <a:rPr sz="2800" spc="-45" dirty="0"/>
              <a:t> </a:t>
            </a:r>
            <a:r>
              <a:rPr sz="2800" spc="95" dirty="0"/>
              <a:t>2010-</a:t>
            </a:r>
            <a:r>
              <a:rPr sz="2800" spc="75" dirty="0"/>
              <a:t>06-</a:t>
            </a:r>
            <a:r>
              <a:rPr sz="2800" spc="120" dirty="0"/>
              <a:t>04</a:t>
            </a:r>
            <a:r>
              <a:rPr sz="2800" spc="-50" dirty="0"/>
              <a:t> </a:t>
            </a:r>
            <a:r>
              <a:rPr sz="2800" dirty="0"/>
              <a:t>and</a:t>
            </a:r>
            <a:r>
              <a:rPr sz="2800" spc="-45" dirty="0"/>
              <a:t> </a:t>
            </a:r>
            <a:r>
              <a:rPr sz="2800" spc="90" dirty="0"/>
              <a:t>2017-</a:t>
            </a:r>
            <a:r>
              <a:rPr sz="2800" spc="75" dirty="0"/>
              <a:t>03-</a:t>
            </a:r>
            <a:r>
              <a:rPr sz="2800" spc="95" dirty="0"/>
              <a:t>20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1" y="1598635"/>
            <a:ext cx="4257071" cy="47207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02384" y="1617979"/>
            <a:ext cx="560324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Calibri"/>
                <a:cs typeface="Calibri"/>
              </a:rPr>
              <a:t>Rank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date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04-06-</a:t>
            </a:r>
            <a:r>
              <a:rPr sz="1800" dirty="0">
                <a:latin typeface="Calibri"/>
                <a:cs typeface="Calibri"/>
              </a:rPr>
              <a:t>2010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20-03-</a:t>
            </a:r>
            <a:r>
              <a:rPr sz="1800" dirty="0">
                <a:latin typeface="Calibri"/>
                <a:cs typeface="Calibri"/>
              </a:rPr>
              <a:t>2017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descending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0"/>
                </a:moveTo>
                <a:lnTo>
                  <a:pt x="0" y="0"/>
                </a:lnTo>
                <a:lnTo>
                  <a:pt x="0" y="369332"/>
                </a:lnTo>
                <a:lnTo>
                  <a:pt x="1058302" y="369332"/>
                </a:lnTo>
                <a:lnTo>
                  <a:pt x="1058302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9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dirty="0"/>
              <a:t>&lt;Folium</a:t>
            </a:r>
            <a:r>
              <a:rPr spc="-225" dirty="0"/>
              <a:t> </a:t>
            </a:r>
            <a:r>
              <a:rPr spc="-40" dirty="0"/>
              <a:t>Map</a:t>
            </a:r>
            <a:r>
              <a:rPr spc="-160" dirty="0"/>
              <a:t> </a:t>
            </a:r>
            <a:r>
              <a:rPr spc="-145" dirty="0"/>
              <a:t>Screenshot</a:t>
            </a:r>
            <a:r>
              <a:rPr spc="-100" dirty="0"/>
              <a:t> </a:t>
            </a:r>
            <a:r>
              <a:rPr spc="204" dirty="0"/>
              <a:t>1&gt;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1034" y="1452849"/>
            <a:ext cx="8289928" cy="42075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76521" y="5876035"/>
            <a:ext cx="4840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SpaceX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coasts.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8087" y="6101139"/>
            <a:ext cx="27051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40" dirty="0">
                <a:solidFill>
                  <a:srgbClr val="1C7DDB"/>
                </a:solidFill>
                <a:latin typeface="Microsoft Sans Serif"/>
                <a:cs typeface="Microsoft Sans Serif"/>
              </a:rPr>
              <a:t>35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7" y="6078220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D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dirty="0"/>
              <a:t>&lt;Folium</a:t>
            </a:r>
            <a:r>
              <a:rPr spc="-225" dirty="0"/>
              <a:t> </a:t>
            </a:r>
            <a:r>
              <a:rPr spc="-40" dirty="0"/>
              <a:t>Map</a:t>
            </a:r>
            <a:r>
              <a:rPr spc="-160" dirty="0"/>
              <a:t> </a:t>
            </a:r>
            <a:r>
              <a:rPr spc="-145" dirty="0"/>
              <a:t>Screenshot</a:t>
            </a:r>
            <a:r>
              <a:rPr spc="-100" dirty="0"/>
              <a:t> </a:t>
            </a:r>
            <a:r>
              <a:rPr spc="204" dirty="0"/>
              <a:t>2&gt;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8727" y="1609166"/>
            <a:ext cx="6958164" cy="38949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84889" y="5970523"/>
            <a:ext cx="6087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succeeded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map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7" y="6078220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D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dirty="0"/>
              <a:t>&lt;Folium</a:t>
            </a:r>
            <a:r>
              <a:rPr spc="-225" dirty="0"/>
              <a:t> </a:t>
            </a:r>
            <a:r>
              <a:rPr spc="-40" dirty="0"/>
              <a:t>Map</a:t>
            </a:r>
            <a:r>
              <a:rPr spc="-160" dirty="0"/>
              <a:t> </a:t>
            </a:r>
            <a:r>
              <a:rPr spc="-145" dirty="0"/>
              <a:t>Screenshot</a:t>
            </a:r>
            <a:r>
              <a:rPr spc="-100" dirty="0"/>
              <a:t> </a:t>
            </a:r>
            <a:r>
              <a:rPr spc="204" dirty="0"/>
              <a:t>3&gt;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276" y="1756116"/>
            <a:ext cx="8745070" cy="40443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17828" y="6046723"/>
            <a:ext cx="582041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42695" marR="5080" indent="-1229995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Calibri"/>
                <a:cs typeface="Calibri"/>
              </a:rPr>
              <a:t>Able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distance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closest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city,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railway,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highway,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0"/>
                </a:moveTo>
                <a:lnTo>
                  <a:pt x="0" y="0"/>
                </a:lnTo>
                <a:lnTo>
                  <a:pt x="0" y="369332"/>
                </a:lnTo>
                <a:lnTo>
                  <a:pt x="1058302" y="369332"/>
                </a:lnTo>
                <a:lnTo>
                  <a:pt x="1058302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9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067" y="1713619"/>
            <a:ext cx="5369664" cy="29709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85512" y="1721611"/>
            <a:ext cx="4573270" cy="1929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44546A"/>
                </a:solidFill>
                <a:latin typeface="Calibri"/>
                <a:cs typeface="Calibri"/>
              </a:rPr>
              <a:t>Total</a:t>
            </a:r>
            <a:r>
              <a:rPr sz="2400" spc="-60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546A"/>
                </a:solidFill>
                <a:latin typeface="Calibri"/>
                <a:cs typeface="Calibri"/>
              </a:rPr>
              <a:t>Success</a:t>
            </a:r>
            <a:r>
              <a:rPr sz="2400" spc="-60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546A"/>
                </a:solidFill>
                <a:latin typeface="Calibri"/>
                <a:cs typeface="Calibri"/>
              </a:rPr>
              <a:t>Launches</a:t>
            </a:r>
            <a:r>
              <a:rPr sz="2400" spc="-55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546A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546A"/>
                </a:solidFill>
                <a:latin typeface="Calibri"/>
                <a:cs typeface="Calibri"/>
              </a:rPr>
              <a:t>All</a:t>
            </a:r>
            <a:r>
              <a:rPr sz="2400" spc="-55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546A"/>
                </a:solidFill>
                <a:latin typeface="Calibri"/>
                <a:cs typeface="Calibri"/>
              </a:rPr>
              <a:t>Sites</a:t>
            </a:r>
            <a:r>
              <a:rPr sz="2400" spc="-60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546A"/>
                </a:solidFill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510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4546A"/>
                </a:solidFill>
                <a:latin typeface="Calibri"/>
                <a:cs typeface="Calibri"/>
              </a:rPr>
              <a:t>CCAFS</a:t>
            </a:r>
            <a:r>
              <a:rPr sz="2000" spc="-20" dirty="0">
                <a:solidFill>
                  <a:srgbClr val="44546A"/>
                </a:solidFill>
                <a:latin typeface="Calibri"/>
                <a:cs typeface="Calibri"/>
              </a:rPr>
              <a:t> LC-</a:t>
            </a:r>
            <a:r>
              <a:rPr sz="2000" dirty="0">
                <a:solidFill>
                  <a:srgbClr val="44546A"/>
                </a:solidFill>
                <a:latin typeface="Calibri"/>
                <a:cs typeface="Calibri"/>
              </a:rPr>
              <a:t>40:</a:t>
            </a:r>
            <a:r>
              <a:rPr sz="2000" spc="-25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46A"/>
                </a:solidFill>
                <a:latin typeface="Calibri"/>
                <a:cs typeface="Calibri"/>
              </a:rPr>
              <a:t>29.2%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"/>
              <a:tabLst>
                <a:tab pos="354965" algn="l"/>
              </a:tabLst>
            </a:pPr>
            <a:r>
              <a:rPr sz="2000" spc="-10" dirty="0">
                <a:solidFill>
                  <a:srgbClr val="44546A"/>
                </a:solidFill>
                <a:latin typeface="Calibri"/>
                <a:cs typeface="Calibri"/>
              </a:rPr>
              <a:t>VAFB</a:t>
            </a:r>
            <a:r>
              <a:rPr sz="2000" spc="-35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4546A"/>
                </a:solidFill>
                <a:latin typeface="Calibri"/>
                <a:cs typeface="Calibri"/>
              </a:rPr>
              <a:t>SLC-</a:t>
            </a:r>
            <a:r>
              <a:rPr sz="2000" dirty="0">
                <a:solidFill>
                  <a:srgbClr val="44546A"/>
                </a:solidFill>
                <a:latin typeface="Calibri"/>
                <a:cs typeface="Calibri"/>
              </a:rPr>
              <a:t>4E:</a:t>
            </a:r>
            <a:r>
              <a:rPr sz="2000" spc="-30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46A"/>
                </a:solidFill>
                <a:latin typeface="Calibri"/>
                <a:cs typeface="Calibri"/>
              </a:rPr>
              <a:t>16.7%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4546A"/>
                </a:solidFill>
                <a:latin typeface="Calibri"/>
                <a:cs typeface="Calibri"/>
              </a:rPr>
              <a:t>KSC</a:t>
            </a:r>
            <a:r>
              <a:rPr sz="2000" spc="-40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4546A"/>
                </a:solidFill>
                <a:latin typeface="Calibri"/>
                <a:cs typeface="Calibri"/>
              </a:rPr>
              <a:t>LC-</a:t>
            </a:r>
            <a:r>
              <a:rPr sz="2000" dirty="0">
                <a:solidFill>
                  <a:srgbClr val="44546A"/>
                </a:solidFill>
                <a:latin typeface="Calibri"/>
                <a:cs typeface="Calibri"/>
              </a:rPr>
              <a:t>39A:</a:t>
            </a:r>
            <a:r>
              <a:rPr sz="2000" spc="-35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46A"/>
                </a:solidFill>
                <a:latin typeface="Calibri"/>
                <a:cs typeface="Calibri"/>
              </a:rPr>
              <a:t>41.7%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4546A"/>
                </a:solidFill>
                <a:latin typeface="Calibri"/>
                <a:cs typeface="Calibri"/>
              </a:rPr>
              <a:t>CCAFS</a:t>
            </a:r>
            <a:r>
              <a:rPr sz="2000" spc="-15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4546A"/>
                </a:solidFill>
                <a:latin typeface="Calibri"/>
                <a:cs typeface="Calibri"/>
              </a:rPr>
              <a:t>SLC-</a:t>
            </a:r>
            <a:r>
              <a:rPr sz="2000" dirty="0">
                <a:solidFill>
                  <a:srgbClr val="44546A"/>
                </a:solidFill>
                <a:latin typeface="Calibri"/>
                <a:cs typeface="Calibri"/>
              </a:rPr>
              <a:t>40:</a:t>
            </a:r>
            <a:r>
              <a:rPr sz="2000" spc="-15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4546A"/>
                </a:solidFill>
                <a:latin typeface="Calibri"/>
                <a:cs typeface="Calibri"/>
              </a:rPr>
              <a:t>12.5%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39</a:t>
            </a:fld>
            <a:endParaRPr spc="4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376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z="2500" spc="-65" dirty="0"/>
              <a:t>Pie</a:t>
            </a:r>
            <a:r>
              <a:rPr sz="2500" spc="-95" dirty="0"/>
              <a:t> </a:t>
            </a:r>
            <a:r>
              <a:rPr sz="2500" dirty="0"/>
              <a:t>chart</a:t>
            </a:r>
            <a:r>
              <a:rPr sz="2500" spc="-60" dirty="0"/>
              <a:t> </a:t>
            </a:r>
            <a:r>
              <a:rPr sz="2500" spc="-25" dirty="0"/>
              <a:t>showing</a:t>
            </a:r>
            <a:r>
              <a:rPr sz="2500" spc="-60" dirty="0"/>
              <a:t> </a:t>
            </a:r>
            <a:r>
              <a:rPr sz="2500" dirty="0"/>
              <a:t>the</a:t>
            </a:r>
            <a:r>
              <a:rPr sz="2500" spc="-65" dirty="0"/>
              <a:t> </a:t>
            </a:r>
            <a:r>
              <a:rPr sz="2500" spc="-130" dirty="0"/>
              <a:t>success</a:t>
            </a:r>
            <a:r>
              <a:rPr sz="2500" spc="-35" dirty="0"/>
              <a:t> </a:t>
            </a:r>
            <a:r>
              <a:rPr sz="2500" spc="-65" dirty="0"/>
              <a:t>percentage </a:t>
            </a:r>
            <a:r>
              <a:rPr sz="2500" spc="-80" dirty="0"/>
              <a:t>achieved</a:t>
            </a:r>
            <a:r>
              <a:rPr sz="2500" spc="-60" dirty="0"/>
              <a:t> </a:t>
            </a:r>
            <a:r>
              <a:rPr sz="2500" dirty="0"/>
              <a:t>by</a:t>
            </a:r>
            <a:r>
              <a:rPr sz="2500" spc="-60" dirty="0"/>
              <a:t> </a:t>
            </a:r>
            <a:r>
              <a:rPr sz="2500" spc="-95" dirty="0"/>
              <a:t>each</a:t>
            </a:r>
            <a:r>
              <a:rPr sz="2500" spc="-70" dirty="0"/>
              <a:t> </a:t>
            </a:r>
            <a:r>
              <a:rPr sz="2500" spc="-50" dirty="0"/>
              <a:t>launch</a:t>
            </a:r>
            <a:r>
              <a:rPr sz="2500" spc="-70" dirty="0"/>
              <a:t> </a:t>
            </a:r>
            <a:r>
              <a:rPr sz="2500" spc="-2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088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121619"/>
                </a:solidFill>
                <a:latin typeface="Verdana"/>
                <a:cs typeface="Verdana"/>
              </a:rPr>
              <a:t>Introduction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30324" y="6101139"/>
            <a:ext cx="1485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20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0289" y="1448208"/>
            <a:ext cx="10090785" cy="19278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SzPct val="102564"/>
              <a:buFont typeface="Arial MT"/>
              <a:buChar char="•"/>
              <a:tabLst>
                <a:tab pos="240665" algn="l"/>
              </a:tabLst>
            </a:pPr>
            <a:r>
              <a:rPr sz="2925" b="1" spc="-112" baseline="1424" dirty="0">
                <a:solidFill>
                  <a:srgbClr val="203864"/>
                </a:solidFill>
                <a:latin typeface="Trebuchet MS"/>
                <a:cs typeface="Trebuchet MS"/>
              </a:rPr>
              <a:t>Project </a:t>
            </a:r>
            <a:r>
              <a:rPr sz="2925" b="1" baseline="1424" dirty="0">
                <a:solidFill>
                  <a:srgbClr val="203864"/>
                </a:solidFill>
                <a:latin typeface="Trebuchet MS"/>
                <a:cs typeface="Trebuchet MS"/>
              </a:rPr>
              <a:t>background</a:t>
            </a:r>
            <a:r>
              <a:rPr sz="2925" b="1" spc="-120" baseline="1424" dirty="0">
                <a:solidFill>
                  <a:srgbClr val="203864"/>
                </a:solidFill>
                <a:latin typeface="Trebuchet MS"/>
                <a:cs typeface="Trebuchet MS"/>
              </a:rPr>
              <a:t> </a:t>
            </a:r>
            <a:r>
              <a:rPr sz="2925" b="1" baseline="1424" dirty="0">
                <a:solidFill>
                  <a:srgbClr val="203864"/>
                </a:solidFill>
                <a:latin typeface="Trebuchet MS"/>
                <a:cs typeface="Trebuchet MS"/>
              </a:rPr>
              <a:t>and</a:t>
            </a:r>
            <a:r>
              <a:rPr sz="2925" b="1" spc="-112" baseline="1424" dirty="0">
                <a:solidFill>
                  <a:srgbClr val="203864"/>
                </a:solidFill>
                <a:latin typeface="Trebuchet MS"/>
                <a:cs typeface="Trebuchet MS"/>
              </a:rPr>
              <a:t> </a:t>
            </a:r>
            <a:r>
              <a:rPr sz="2925" b="1" spc="-15" baseline="1424" dirty="0">
                <a:solidFill>
                  <a:srgbClr val="203864"/>
                </a:solidFill>
                <a:latin typeface="Trebuchet MS"/>
                <a:cs typeface="Trebuchet MS"/>
              </a:rPr>
              <a:t>context</a:t>
            </a:r>
            <a:endParaRPr sz="2925" baseline="1424">
              <a:latin typeface="Trebuchet MS"/>
              <a:cs typeface="Trebuchet MS"/>
            </a:endParaRPr>
          </a:p>
          <a:p>
            <a:pPr marL="469900" marR="5080" indent="457200" algn="just">
              <a:lnSpc>
                <a:spcPct val="101200"/>
              </a:lnSpc>
              <a:spcBef>
                <a:spcPts val="1585"/>
              </a:spcBef>
            </a:pPr>
            <a:r>
              <a:rPr sz="1600" spc="-40" dirty="0">
                <a:solidFill>
                  <a:srgbClr val="2F5597"/>
                </a:solidFill>
                <a:latin typeface="Microsoft Sans Serif"/>
                <a:cs typeface="Microsoft Sans Serif"/>
              </a:rPr>
              <a:t>SpaceX</a:t>
            </a:r>
            <a:r>
              <a:rPr sz="1600" spc="204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advertises</a:t>
            </a:r>
            <a:r>
              <a:rPr sz="1600" spc="2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Falcon</a:t>
            </a:r>
            <a:r>
              <a:rPr sz="1600" spc="2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F5597"/>
                </a:solidFill>
                <a:latin typeface="Microsoft Sans Serif"/>
                <a:cs typeface="Microsoft Sans Serif"/>
              </a:rPr>
              <a:t>9</a:t>
            </a:r>
            <a:r>
              <a:rPr sz="1600" spc="2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rocket</a:t>
            </a:r>
            <a:r>
              <a:rPr sz="1600" spc="21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2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on</a:t>
            </a:r>
            <a:r>
              <a:rPr sz="1600" spc="21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its</a:t>
            </a:r>
            <a:r>
              <a:rPr sz="1600" spc="2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website</a:t>
            </a:r>
            <a:r>
              <a:rPr sz="1600" spc="2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with</a:t>
            </a:r>
            <a:r>
              <a:rPr sz="1600" spc="21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a</a:t>
            </a:r>
            <a:r>
              <a:rPr sz="1600" spc="22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cost</a:t>
            </a:r>
            <a:r>
              <a:rPr sz="1600" spc="21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of</a:t>
            </a:r>
            <a:r>
              <a:rPr sz="1600" spc="37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F5597"/>
                </a:solidFill>
                <a:latin typeface="Microsoft Sans Serif"/>
                <a:cs typeface="Microsoft Sans Serif"/>
              </a:rPr>
              <a:t>62</a:t>
            </a:r>
            <a:r>
              <a:rPr sz="1600" spc="21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million</a:t>
            </a:r>
            <a:r>
              <a:rPr sz="1600" spc="2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dollars;</a:t>
            </a:r>
            <a:r>
              <a:rPr sz="1600" spc="21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other providers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 cost </a:t>
            </a:r>
            <a:r>
              <a:rPr sz="16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upward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 of</a:t>
            </a:r>
            <a:r>
              <a:rPr sz="1600" spc="18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F5597"/>
                </a:solidFill>
                <a:latin typeface="Microsoft Sans Serif"/>
                <a:cs typeface="Microsoft Sans Serif"/>
              </a:rPr>
              <a:t>165</a:t>
            </a:r>
            <a:r>
              <a:rPr sz="1600" spc="-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million</a:t>
            </a:r>
            <a:r>
              <a:rPr sz="1600" spc="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dollars</a:t>
            </a:r>
            <a:r>
              <a:rPr sz="1600" spc="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F5597"/>
                </a:solidFill>
                <a:latin typeface="Microsoft Sans Serif"/>
                <a:cs typeface="Microsoft Sans Serif"/>
              </a:rPr>
              <a:t>each,</a:t>
            </a:r>
            <a:r>
              <a:rPr sz="1600" spc="-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F5597"/>
                </a:solidFill>
                <a:latin typeface="Microsoft Sans Serif"/>
                <a:cs typeface="Microsoft Sans Serif"/>
              </a:rPr>
              <a:t>much</a:t>
            </a:r>
            <a:r>
              <a:rPr sz="1600" spc="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of</a:t>
            </a:r>
            <a:r>
              <a:rPr sz="1600" spc="17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F5597"/>
                </a:solidFill>
                <a:latin typeface="Microsoft Sans Serif"/>
                <a:cs typeface="Microsoft Sans Serif"/>
              </a:rPr>
              <a:t>savings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 is</a:t>
            </a:r>
            <a:r>
              <a:rPr sz="1600" spc="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F5597"/>
                </a:solidFill>
                <a:latin typeface="Microsoft Sans Serif"/>
                <a:cs typeface="Microsoft Sans Serif"/>
              </a:rPr>
              <a:t>because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F5597"/>
                </a:solidFill>
                <a:latin typeface="Microsoft Sans Serif"/>
                <a:cs typeface="Microsoft Sans Serif"/>
              </a:rPr>
              <a:t>SpaceX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F5597"/>
                </a:solidFill>
                <a:latin typeface="Microsoft Sans Serif"/>
                <a:cs typeface="Microsoft Sans Serif"/>
              </a:rPr>
              <a:t>can</a:t>
            </a:r>
            <a:r>
              <a:rPr sz="1600" spc="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F5597"/>
                </a:solidFill>
                <a:latin typeface="Microsoft Sans Serif"/>
                <a:cs typeface="Microsoft Sans Serif"/>
              </a:rPr>
              <a:t>reuse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 the</a:t>
            </a:r>
            <a:r>
              <a:rPr sz="1600" spc="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first stage.</a:t>
            </a:r>
            <a:endParaRPr sz="1600">
              <a:latin typeface="Microsoft Sans Serif"/>
              <a:cs typeface="Microsoft Sans Serif"/>
            </a:endParaRPr>
          </a:p>
          <a:p>
            <a:pPr marL="469900" marR="5080" indent="457200" algn="just">
              <a:lnSpc>
                <a:spcPts val="1900"/>
              </a:lnSpc>
              <a:spcBef>
                <a:spcPts val="1475"/>
              </a:spcBef>
            </a:pPr>
            <a:r>
              <a:rPr sz="1600" spc="-45" dirty="0">
                <a:solidFill>
                  <a:srgbClr val="2F5597"/>
                </a:solidFill>
                <a:latin typeface="Microsoft Sans Serif"/>
                <a:cs typeface="Microsoft Sans Serif"/>
              </a:rPr>
              <a:t>Therefore,</a:t>
            </a:r>
            <a:r>
              <a:rPr sz="1600" spc="7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if</a:t>
            </a:r>
            <a:r>
              <a:rPr sz="1600" spc="24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we</a:t>
            </a:r>
            <a:r>
              <a:rPr sz="1600" spc="7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can</a:t>
            </a:r>
            <a:r>
              <a:rPr sz="1600" spc="7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determine</a:t>
            </a:r>
            <a:r>
              <a:rPr sz="1600" spc="7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if</a:t>
            </a:r>
            <a:r>
              <a:rPr sz="1600" spc="24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first</a:t>
            </a:r>
            <a:r>
              <a:rPr sz="1600" spc="7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stage</a:t>
            </a:r>
            <a:r>
              <a:rPr sz="1600" spc="7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will</a:t>
            </a:r>
            <a:r>
              <a:rPr sz="1600" spc="7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land,</a:t>
            </a:r>
            <a:r>
              <a:rPr sz="1600" spc="7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we</a:t>
            </a:r>
            <a:r>
              <a:rPr sz="1600" spc="7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can</a:t>
            </a:r>
            <a:r>
              <a:rPr sz="1600" spc="7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determine</a:t>
            </a:r>
            <a:r>
              <a:rPr sz="1600" spc="7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cost</a:t>
            </a:r>
            <a:r>
              <a:rPr sz="1600" spc="7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of</a:t>
            </a:r>
            <a:r>
              <a:rPr sz="1600" spc="24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a</a:t>
            </a:r>
            <a:r>
              <a:rPr sz="1600" spc="8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F5597"/>
                </a:solidFill>
                <a:latin typeface="Microsoft Sans Serif"/>
                <a:cs typeface="Microsoft Sans Serif"/>
              </a:rPr>
              <a:t>launch.</a:t>
            </a:r>
            <a:r>
              <a:rPr sz="1600" spc="7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F5597"/>
                </a:solidFill>
                <a:latin typeface="Microsoft Sans Serif"/>
                <a:cs typeface="Microsoft Sans Serif"/>
              </a:rPr>
              <a:t>This </a:t>
            </a:r>
            <a:r>
              <a:rPr sz="16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information</a:t>
            </a:r>
            <a:r>
              <a:rPr sz="1600" spc="-4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F5597"/>
                </a:solidFill>
                <a:latin typeface="Microsoft Sans Serif"/>
                <a:cs typeface="Microsoft Sans Serif"/>
              </a:rPr>
              <a:t>can</a:t>
            </a:r>
            <a:r>
              <a:rPr sz="16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be</a:t>
            </a:r>
            <a:r>
              <a:rPr sz="1600" spc="-2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F5597"/>
                </a:solidFill>
                <a:latin typeface="Microsoft Sans Serif"/>
                <a:cs typeface="Microsoft Sans Serif"/>
              </a:rPr>
              <a:t>used</a:t>
            </a:r>
            <a:r>
              <a:rPr sz="16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if</a:t>
            </a:r>
            <a:r>
              <a:rPr sz="1600" spc="16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an</a:t>
            </a:r>
            <a:r>
              <a:rPr sz="1600" spc="-2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alternate</a:t>
            </a:r>
            <a:r>
              <a:rPr sz="16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F5597"/>
                </a:solidFill>
                <a:latin typeface="Microsoft Sans Serif"/>
                <a:cs typeface="Microsoft Sans Serif"/>
              </a:rPr>
              <a:t>company</a:t>
            </a:r>
            <a:r>
              <a:rPr sz="16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F5597"/>
                </a:solidFill>
                <a:latin typeface="Microsoft Sans Serif"/>
                <a:cs typeface="Microsoft Sans Serif"/>
              </a:rPr>
              <a:t>wants</a:t>
            </a:r>
            <a:r>
              <a:rPr sz="16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to</a:t>
            </a:r>
            <a:r>
              <a:rPr sz="16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bid</a:t>
            </a:r>
            <a:r>
              <a:rPr sz="16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F5597"/>
                </a:solidFill>
                <a:latin typeface="Microsoft Sans Serif"/>
                <a:cs typeface="Microsoft Sans Serif"/>
              </a:rPr>
              <a:t>against </a:t>
            </a:r>
            <a:r>
              <a:rPr sz="1600" spc="-105" dirty="0">
                <a:solidFill>
                  <a:srgbClr val="2F5597"/>
                </a:solidFill>
                <a:latin typeface="Microsoft Sans Serif"/>
                <a:cs typeface="Microsoft Sans Serif"/>
              </a:rPr>
              <a:t>SpaceX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 for</a:t>
            </a:r>
            <a:r>
              <a:rPr sz="16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F5597"/>
                </a:solidFill>
                <a:latin typeface="Microsoft Sans Serif"/>
                <a:cs typeface="Microsoft Sans Serif"/>
              </a:rPr>
              <a:t>a</a:t>
            </a:r>
            <a:r>
              <a:rPr sz="16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rocket</a:t>
            </a:r>
            <a:r>
              <a:rPr sz="1600" spc="-2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launch.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289" y="3987192"/>
            <a:ext cx="9377045" cy="150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"/>
              </a:spcBef>
              <a:buSzPct val="102564"/>
              <a:buFont typeface="Arial MT"/>
              <a:buChar char="•"/>
              <a:tabLst>
                <a:tab pos="240665" algn="l"/>
              </a:tabLst>
            </a:pPr>
            <a:r>
              <a:rPr sz="2925" b="1" spc="-37" baseline="1424" dirty="0">
                <a:solidFill>
                  <a:srgbClr val="203864"/>
                </a:solidFill>
                <a:latin typeface="Trebuchet MS"/>
                <a:cs typeface="Trebuchet MS"/>
              </a:rPr>
              <a:t>Problems</a:t>
            </a:r>
            <a:r>
              <a:rPr sz="2925" b="1" spc="-112" baseline="1424" dirty="0">
                <a:solidFill>
                  <a:srgbClr val="203864"/>
                </a:solidFill>
                <a:latin typeface="Trebuchet MS"/>
                <a:cs typeface="Trebuchet MS"/>
              </a:rPr>
              <a:t> </a:t>
            </a:r>
            <a:r>
              <a:rPr sz="2925" b="1" baseline="1424" dirty="0">
                <a:solidFill>
                  <a:srgbClr val="203864"/>
                </a:solidFill>
                <a:latin typeface="Trebuchet MS"/>
                <a:cs typeface="Trebuchet MS"/>
              </a:rPr>
              <a:t>to</a:t>
            </a:r>
            <a:r>
              <a:rPr sz="2925" b="1" spc="-104" baseline="1424" dirty="0">
                <a:solidFill>
                  <a:srgbClr val="203864"/>
                </a:solidFill>
                <a:latin typeface="Trebuchet MS"/>
                <a:cs typeface="Trebuchet MS"/>
              </a:rPr>
              <a:t> </a:t>
            </a:r>
            <a:r>
              <a:rPr sz="2925" b="1" spc="-15" baseline="1424" dirty="0">
                <a:solidFill>
                  <a:srgbClr val="203864"/>
                </a:solidFill>
                <a:latin typeface="Trebuchet MS"/>
                <a:cs typeface="Trebuchet MS"/>
              </a:rPr>
              <a:t>Research</a:t>
            </a:r>
            <a:endParaRPr sz="2925" baseline="1424">
              <a:latin typeface="Trebuchet MS"/>
              <a:cs typeface="Trebuchet MS"/>
            </a:endParaRPr>
          </a:p>
          <a:p>
            <a:pPr marL="469900" marR="5080" lvl="1" indent="143510">
              <a:lnSpc>
                <a:spcPct val="102200"/>
              </a:lnSpc>
              <a:spcBef>
                <a:spcPts val="1360"/>
              </a:spcBef>
              <a:buChar char="-"/>
              <a:tabLst>
                <a:tab pos="613410" algn="l"/>
              </a:tabLst>
            </a:pPr>
            <a:r>
              <a:rPr sz="1800" spc="-130" dirty="0">
                <a:solidFill>
                  <a:srgbClr val="2F5597"/>
                </a:solidFill>
                <a:latin typeface="Microsoft Sans Serif"/>
                <a:cs typeface="Microsoft Sans Serif"/>
              </a:rPr>
              <a:t>Can</a:t>
            </a:r>
            <a:r>
              <a:rPr sz="1800" spc="1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F5597"/>
                </a:solidFill>
                <a:latin typeface="Microsoft Sans Serif"/>
                <a:cs typeface="Microsoft Sans Serif"/>
              </a:rPr>
              <a:t>historical</a:t>
            </a:r>
            <a:r>
              <a:rPr sz="18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F5597"/>
                </a:solidFill>
                <a:latin typeface="Microsoft Sans Serif"/>
                <a:cs typeface="Microsoft Sans Serif"/>
              </a:rPr>
              <a:t>launch</a:t>
            </a:r>
            <a:r>
              <a:rPr sz="1800" spc="-2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be</a:t>
            </a:r>
            <a:r>
              <a:rPr sz="18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F5597"/>
                </a:solidFill>
                <a:latin typeface="Microsoft Sans Serif"/>
                <a:cs typeface="Microsoft Sans Serif"/>
              </a:rPr>
              <a:t>used</a:t>
            </a:r>
            <a:r>
              <a:rPr sz="1800" spc="-2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F5597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of</a:t>
            </a:r>
            <a:r>
              <a:rPr sz="1800" spc="18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a</a:t>
            </a:r>
            <a:r>
              <a:rPr sz="18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new</a:t>
            </a:r>
            <a:r>
              <a:rPr sz="18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F5597"/>
                </a:solidFill>
                <a:latin typeface="Microsoft Sans Serif"/>
                <a:cs typeface="Microsoft Sans Serif"/>
              </a:rPr>
              <a:t>launch's</a:t>
            </a:r>
            <a:r>
              <a:rPr sz="1800" spc="-1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first</a:t>
            </a:r>
            <a:r>
              <a:rPr sz="18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 stage landing?</a:t>
            </a:r>
            <a:endParaRPr sz="1800">
              <a:latin typeface="Microsoft Sans Serif"/>
              <a:cs typeface="Microsoft Sans Serif"/>
            </a:endParaRPr>
          </a:p>
          <a:p>
            <a:pPr marL="613410" lvl="1" indent="-143510">
              <a:lnSpc>
                <a:spcPct val="100000"/>
              </a:lnSpc>
              <a:spcBef>
                <a:spcPts val="1345"/>
              </a:spcBef>
              <a:buChar char="-"/>
              <a:tabLst>
                <a:tab pos="613410" algn="l"/>
              </a:tabLst>
            </a:pPr>
            <a:r>
              <a:rPr sz="1800" spc="-55" dirty="0">
                <a:solidFill>
                  <a:srgbClr val="2F5597"/>
                </a:solidFill>
                <a:latin typeface="Microsoft Sans Serif"/>
                <a:cs typeface="Microsoft Sans Serif"/>
              </a:rPr>
              <a:t>What</a:t>
            </a:r>
            <a:r>
              <a:rPr sz="1800" spc="-3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operational</a:t>
            </a:r>
            <a:r>
              <a:rPr sz="1800" spc="-3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F5597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4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F5597"/>
                </a:solidFill>
                <a:latin typeface="Microsoft Sans Serif"/>
                <a:cs typeface="Microsoft Sans Serif"/>
              </a:rPr>
              <a:t>are</a:t>
            </a:r>
            <a:r>
              <a:rPr sz="1800" spc="-3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F5597"/>
                </a:solidFill>
                <a:latin typeface="Microsoft Sans Serif"/>
                <a:cs typeface="Microsoft Sans Serif"/>
              </a:rPr>
              <a:t>necessary</a:t>
            </a:r>
            <a:r>
              <a:rPr sz="1800" spc="-3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to</a:t>
            </a:r>
            <a:r>
              <a:rPr sz="1800" spc="-4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F5597"/>
                </a:solidFill>
                <a:latin typeface="Microsoft Sans Serif"/>
                <a:cs typeface="Microsoft Sans Serif"/>
              </a:rPr>
              <a:t>guarantee </a:t>
            </a:r>
            <a:r>
              <a:rPr sz="1800" dirty="0">
                <a:solidFill>
                  <a:srgbClr val="2F5597"/>
                </a:solidFill>
                <a:latin typeface="Microsoft Sans Serif"/>
                <a:cs typeface="Microsoft Sans Serif"/>
              </a:rPr>
              <a:t>a</a:t>
            </a:r>
            <a:r>
              <a:rPr sz="1800" spc="-3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F5597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30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5" dirty="0">
                <a:solidFill>
                  <a:srgbClr val="2F5597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Microsoft Sans Serif"/>
                <a:cs typeface="Microsoft Sans Serif"/>
              </a:rPr>
              <a:t>program?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0828" y="1893787"/>
            <a:ext cx="7733963" cy="39837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248" rIns="0" bIns="0" rtlCol="0">
            <a:spAutoFit/>
          </a:bodyPr>
          <a:lstStyle/>
          <a:p>
            <a:pPr marL="633095">
              <a:lnSpc>
                <a:spcPct val="100000"/>
              </a:lnSpc>
              <a:spcBef>
                <a:spcPts val="100"/>
              </a:spcBef>
            </a:pPr>
            <a:r>
              <a:rPr sz="2500" spc="-65" dirty="0"/>
              <a:t>Pie</a:t>
            </a:r>
            <a:r>
              <a:rPr sz="2500" spc="-85" dirty="0"/>
              <a:t> </a:t>
            </a:r>
            <a:r>
              <a:rPr sz="2500" dirty="0"/>
              <a:t>chart</a:t>
            </a:r>
            <a:r>
              <a:rPr sz="2500" spc="-55" dirty="0"/>
              <a:t> </a:t>
            </a:r>
            <a:r>
              <a:rPr sz="2500" spc="-25" dirty="0"/>
              <a:t>showing</a:t>
            </a:r>
            <a:r>
              <a:rPr sz="2500" spc="-55" dirty="0"/>
              <a:t> </a:t>
            </a:r>
            <a:r>
              <a:rPr sz="2500" dirty="0"/>
              <a:t>the</a:t>
            </a:r>
            <a:r>
              <a:rPr sz="2500" spc="-60" dirty="0"/>
              <a:t> </a:t>
            </a:r>
            <a:r>
              <a:rPr sz="2500" spc="-90" dirty="0"/>
              <a:t>Launch</a:t>
            </a:r>
            <a:r>
              <a:rPr sz="2500" spc="-65" dirty="0"/>
              <a:t> </a:t>
            </a:r>
            <a:r>
              <a:rPr sz="2500" dirty="0"/>
              <a:t>site</a:t>
            </a:r>
            <a:r>
              <a:rPr sz="2500" spc="-60" dirty="0"/>
              <a:t> </a:t>
            </a:r>
            <a:r>
              <a:rPr sz="2500" dirty="0"/>
              <a:t>with</a:t>
            </a:r>
            <a:r>
              <a:rPr sz="2500" spc="-65" dirty="0"/>
              <a:t> </a:t>
            </a:r>
            <a:r>
              <a:rPr sz="2500" dirty="0"/>
              <a:t>the</a:t>
            </a:r>
            <a:r>
              <a:rPr sz="2500" spc="-60" dirty="0"/>
              <a:t> </a:t>
            </a:r>
            <a:r>
              <a:rPr sz="2500" spc="-10" dirty="0"/>
              <a:t>highest</a:t>
            </a:r>
            <a:r>
              <a:rPr sz="2500" spc="-55" dirty="0"/>
              <a:t> </a:t>
            </a:r>
            <a:r>
              <a:rPr sz="2500" spc="-50" dirty="0"/>
              <a:t>launch</a:t>
            </a:r>
            <a:r>
              <a:rPr sz="2500" spc="-65" dirty="0"/>
              <a:t> </a:t>
            </a:r>
            <a:r>
              <a:rPr sz="2500" spc="-130" dirty="0"/>
              <a:t>success</a:t>
            </a:r>
            <a:r>
              <a:rPr sz="2500" spc="-35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5493"/>
                </a:solidFill>
                <a:latin typeface="Courier New"/>
                <a:cs typeface="Courier New"/>
              </a:rPr>
              <a:t>Payload</a:t>
            </a:r>
            <a:r>
              <a:rPr b="1" spc="-9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5493"/>
                </a:solidFill>
                <a:latin typeface="Courier New"/>
                <a:cs typeface="Courier New"/>
              </a:rPr>
              <a:t>vs.</a:t>
            </a:r>
            <a:r>
              <a:rPr b="1" spc="-85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5493"/>
                </a:solidFill>
                <a:latin typeface="Courier New"/>
                <a:cs typeface="Courier New"/>
              </a:rPr>
              <a:t>Launch</a:t>
            </a:r>
            <a:r>
              <a:rPr b="1" spc="-9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005493"/>
                </a:solidFill>
                <a:latin typeface="Courier New"/>
                <a:cs typeface="Courier New"/>
              </a:rPr>
              <a:t>Outcome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4392" y="1838709"/>
            <a:ext cx="9483213" cy="34358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0"/>
                </a:moveTo>
                <a:lnTo>
                  <a:pt x="0" y="0"/>
                </a:lnTo>
                <a:lnTo>
                  <a:pt x="0" y="369332"/>
                </a:lnTo>
                <a:lnTo>
                  <a:pt x="1058302" y="369332"/>
                </a:lnTo>
                <a:lnTo>
                  <a:pt x="1058302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9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-30" dirty="0"/>
              <a:t> </a:t>
            </a:r>
            <a:r>
              <a:rPr spc="-130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7914" y="1556484"/>
            <a:ext cx="6596171" cy="41409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43</a:t>
            </a:fld>
            <a:endParaRPr spc="4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Confusion </a:t>
            </a:r>
            <a:r>
              <a:rPr spc="-40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5555" y="1534449"/>
            <a:ext cx="4984511" cy="40443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647" y="1694179"/>
            <a:ext cx="9822180" cy="3576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50495" indent="143510">
              <a:lnSpc>
                <a:spcPct val="99400"/>
              </a:lnSpc>
              <a:spcBef>
                <a:spcPts val="110"/>
              </a:spcBef>
              <a:buChar char="-"/>
              <a:tabLst>
                <a:tab pos="156210" algn="l"/>
              </a:tabLst>
            </a:pPr>
            <a:r>
              <a:rPr sz="18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trained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though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issues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estimations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launches.</a:t>
            </a:r>
            <a:endParaRPr sz="1800">
              <a:latin typeface="Microsoft Sans Serif"/>
              <a:cs typeface="Microsoft Sans Serif"/>
            </a:endParaRPr>
          </a:p>
          <a:p>
            <a:pPr marL="12700" marR="69850" indent="143510">
              <a:lnSpc>
                <a:spcPts val="2110"/>
              </a:lnSpc>
              <a:spcBef>
                <a:spcPts val="1555"/>
              </a:spcBef>
              <a:buChar char="-"/>
              <a:tabLst>
                <a:tab pos="15621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comprises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90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rows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83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columns,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80/20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72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rows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18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testing rows.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143510">
              <a:lnSpc>
                <a:spcPct val="99400"/>
              </a:lnSpc>
              <a:spcBef>
                <a:spcPts val="1390"/>
              </a:spcBef>
              <a:buChar char="-"/>
              <a:tabLst>
                <a:tab pos="15621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findings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rates;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rates;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  <a:p>
            <a:pPr marL="12700" marR="26034" indent="143510">
              <a:lnSpc>
                <a:spcPct val="99400"/>
              </a:lnSpc>
              <a:spcBef>
                <a:spcPts val="1455"/>
              </a:spcBef>
              <a:buChar char="-"/>
              <a:tabLst>
                <a:tab pos="15621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aimed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influencing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classifier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those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5313" y="2812774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4352" y="6415083"/>
            <a:ext cx="1485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20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369300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-10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-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-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Encoded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hot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 encoding.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171"/>
                </a:solidFill>
                <a:latin typeface="Microsoft Sans Serif"/>
                <a:cs typeface="Microsoft Sans Serif"/>
              </a:rPr>
              <a:t>GridSearchCV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find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best</a:t>
            </a:r>
            <a:r>
              <a:rPr sz="1900" spc="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fit</a:t>
            </a:r>
            <a:r>
              <a:rPr sz="1900" spc="2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6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83003"/>
            <a:ext cx="9512935" cy="1879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0665" marR="5080" indent="-228600">
              <a:lnSpc>
                <a:spcPct val="100699"/>
              </a:lnSpc>
              <a:spcBef>
                <a:spcPts val="7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analyze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Falcon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9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rocket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launches,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gathered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sources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accordingly: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350"/>
              </a:spcBef>
              <a:buAutoNum type="arabicPeriod"/>
              <a:tabLst>
                <a:tab pos="697230" algn="l"/>
              </a:tabLst>
            </a:pPr>
            <a:r>
              <a:rPr sz="2000" b="1" dirty="0">
                <a:latin typeface="Calibri"/>
                <a:cs typeface="Calibri"/>
              </a:rPr>
              <a:t>SpaceX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API</a:t>
            </a:r>
            <a:endParaRPr sz="20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705"/>
              </a:spcBef>
              <a:buAutoNum type="arabicPeriod"/>
              <a:tabLst>
                <a:tab pos="697230" algn="l"/>
              </a:tabLst>
            </a:pPr>
            <a:r>
              <a:rPr sz="2000" b="1" dirty="0">
                <a:latin typeface="Calibri"/>
                <a:cs typeface="Calibri"/>
              </a:rPr>
              <a:t>Web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Scraping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from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Wikipedia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7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185" dirty="0"/>
              <a:t> </a:t>
            </a:r>
            <a:r>
              <a:rPr spc="-75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478" y="1677923"/>
            <a:ext cx="4483100" cy="355854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1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SpaceX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API</a:t>
            </a:r>
            <a:r>
              <a:rPr sz="2000" spc="-2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primary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source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SpaceX </a:t>
            </a:r>
            <a:r>
              <a:rPr sz="2000" dirty="0">
                <a:latin typeface="Calibri"/>
                <a:cs typeface="Calibri"/>
              </a:rPr>
              <a:t>API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at </a:t>
            </a:r>
            <a:r>
              <a:rPr sz="20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https://api.spacexdata.com/v4/rockets/</a:t>
            </a:r>
            <a:r>
              <a:rPr sz="2000" spc="-10" dirty="0">
                <a:latin typeface="Calibri"/>
                <a:cs typeface="Calibri"/>
              </a:rPr>
              <a:t>, </a:t>
            </a:r>
            <a:r>
              <a:rPr sz="2000" dirty="0">
                <a:latin typeface="Calibri"/>
                <a:cs typeface="Calibri"/>
              </a:rPr>
              <a:t>filtered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specifically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Falcon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9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launches.</a:t>
            </a:r>
            <a:endParaRPr sz="2000">
              <a:latin typeface="Calibri"/>
              <a:cs typeface="Calibri"/>
            </a:endParaRPr>
          </a:p>
          <a:p>
            <a:pPr marL="241300" marR="682625" indent="-228600">
              <a:lnSpc>
                <a:spcPct val="91500"/>
              </a:lnSpc>
              <a:spcBef>
                <a:spcPts val="92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Missing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dataset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were </a:t>
            </a:r>
            <a:r>
              <a:rPr sz="2000" dirty="0">
                <a:latin typeface="Calibri"/>
                <a:cs typeface="Calibri"/>
              </a:rPr>
              <a:t>replaced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their </a:t>
            </a:r>
            <a:r>
              <a:rPr sz="2000" spc="-10" dirty="0">
                <a:latin typeface="Calibri"/>
                <a:cs typeface="Calibri"/>
              </a:rPr>
              <a:t>respective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columns.</a:t>
            </a:r>
            <a:endParaRPr sz="2000">
              <a:latin typeface="Calibri"/>
              <a:cs typeface="Calibri"/>
            </a:endParaRPr>
          </a:p>
          <a:p>
            <a:pPr marL="239395" marR="27305" indent="-226695" algn="just">
              <a:lnSpc>
                <a:spcPct val="89500"/>
              </a:lnSpc>
              <a:spcBef>
                <a:spcPts val="95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https://github.com/llouislouis/iBM_Data 	Science_Capstone_SPACE_X/blob/main/ 	Lab1_Data%20Collection%20API.ipynb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65" dirty="0"/>
              <a:t> </a:t>
            </a:r>
            <a:r>
              <a:rPr spc="-60" dirty="0"/>
              <a:t>Collection</a:t>
            </a:r>
            <a:r>
              <a:rPr spc="-20" dirty="0"/>
              <a:t> </a:t>
            </a:r>
            <a:r>
              <a:rPr spc="760" dirty="0"/>
              <a:t>–</a:t>
            </a:r>
            <a:r>
              <a:rPr spc="-20" dirty="0"/>
              <a:t> </a:t>
            </a:r>
            <a:r>
              <a:rPr spc="-275" dirty="0"/>
              <a:t>SpaceX</a:t>
            </a:r>
            <a:r>
              <a:rPr spc="30" dirty="0"/>
              <a:t> </a:t>
            </a:r>
            <a:r>
              <a:rPr spc="-120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800225"/>
            <a:ext cx="5599722" cy="659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790879"/>
            <a:ext cx="5599722" cy="5708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3616044"/>
            <a:ext cx="4836318" cy="27151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8</a:t>
            </a:fld>
            <a:endParaRPr spc="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151" y="1697227"/>
            <a:ext cx="3771900" cy="32994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19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b="1" dirty="0">
                <a:latin typeface="Calibri"/>
                <a:cs typeface="Calibri"/>
              </a:rPr>
              <a:t>Web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Scraping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from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Wikipedia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240665" marR="5080" indent="-228600">
              <a:lnSpc>
                <a:spcPct val="90600"/>
              </a:lnSpc>
              <a:spcBef>
                <a:spcPts val="919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Additional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scraped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Wikipedia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URL </a:t>
            </a: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https://en.wikipedia.org/w/index.php</a:t>
            </a:r>
            <a:endParaRPr sz="1800">
              <a:latin typeface="Calibri"/>
              <a:cs typeface="Calibri"/>
            </a:endParaRPr>
          </a:p>
          <a:p>
            <a:pPr marL="240665">
              <a:lnSpc>
                <a:spcPts val="1810"/>
              </a:lnSpc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?title=List_of_Falcon_9_and_Falcon_</a:t>
            </a:r>
            <a:endParaRPr sz="1800">
              <a:latin typeface="Calibri"/>
              <a:cs typeface="Calibri"/>
            </a:endParaRPr>
          </a:p>
          <a:p>
            <a:pPr marL="240665">
              <a:lnSpc>
                <a:spcPts val="2075"/>
              </a:lnSpc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Heavy_launches&amp;oldid=1027686922</a:t>
            </a:r>
            <a:endParaRPr sz="1800">
              <a:latin typeface="Calibri"/>
              <a:cs typeface="Calibri"/>
            </a:endParaRPr>
          </a:p>
          <a:p>
            <a:pPr marL="240665" marR="63500" indent="-228600" algn="just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https://github.com/llouislouis/iBM_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DataScience_Capstone_SPACE_X/bl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ob/main/Lab2_Data%20Collection</a:t>
            </a:r>
            <a:endParaRPr sz="1800">
              <a:latin typeface="Microsoft Sans Serif"/>
              <a:cs typeface="Microsoft Sans Serif"/>
            </a:endParaRPr>
          </a:p>
          <a:p>
            <a:pPr marL="240665">
              <a:lnSpc>
                <a:spcPts val="209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%20with%20Web%20Scraping.ipy</a:t>
            </a:r>
            <a:endParaRPr sz="1800">
              <a:latin typeface="Microsoft Sans Serif"/>
              <a:cs typeface="Microsoft Sans Serif"/>
            </a:endParaRPr>
          </a:p>
          <a:p>
            <a:pPr marL="240665">
              <a:lnSpc>
                <a:spcPct val="100000"/>
              </a:lnSpc>
              <a:spcBef>
                <a:spcPts val="50"/>
              </a:spcBef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nb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45212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80" dirty="0"/>
              <a:t> </a:t>
            </a:r>
            <a:r>
              <a:rPr spc="-60" dirty="0"/>
              <a:t>Collection</a:t>
            </a:r>
            <a:r>
              <a:rPr spc="-80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90" dirty="0"/>
              <a:t>Scraping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7092" y="1922715"/>
            <a:ext cx="6491107" cy="17412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092" y="3816408"/>
            <a:ext cx="6259575" cy="164185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9</a:t>
            </a:fld>
            <a:endParaRPr spc="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1817</Words>
  <Application>Microsoft Office PowerPoint</Application>
  <PresentationFormat>Widescreen</PresentationFormat>
  <Paragraphs>202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MT</vt:lpstr>
      <vt:lpstr>Calibri</vt:lpstr>
      <vt:lpstr>Courier New</vt:lpstr>
      <vt:lpstr>Microsoft Sans Serif</vt:lpstr>
      <vt:lpstr>Tahoma</vt:lpstr>
      <vt:lpstr>Trebuchet MS</vt:lpstr>
      <vt:lpstr>Verdana</vt:lpstr>
      <vt:lpstr>Wingdings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&lt;Folium Map Screenshot 1&gt;</vt:lpstr>
      <vt:lpstr>&lt;Folium Map Screenshot 2&gt;</vt:lpstr>
      <vt:lpstr>&lt;Folium Map Screenshot 3&gt;</vt:lpstr>
      <vt:lpstr>PowerPoint Presentation</vt:lpstr>
      <vt:lpstr>Pie chart showing the success percentage achieved by each launch site</vt:lpstr>
      <vt:lpstr>Pie chart showing the Launch site with the highest launch success ratio</vt:lpstr>
      <vt:lpstr>Payload vs. Launch Outcome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Prathmesh pandey</cp:lastModifiedBy>
  <cp:revision>1</cp:revision>
  <dcterms:created xsi:type="dcterms:W3CDTF">2024-06-14T17:31:58Z</dcterms:created>
  <dcterms:modified xsi:type="dcterms:W3CDTF">2024-06-14T17:36:11Z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2024-06-13T00:00:00Z</vt:filetime>
  </property>
  <property fmtid="{D5CDD505-2E9C-101B-9397-08002B2CF9AE}" pid="3" name="LastSaved">
    <vt:filetime>2024-06-14T00:00:00Z</vt:filetime>
  </property>
  <property fmtid="{D5CDD505-2E9C-101B-9397-08002B2CF9AE}" pid="4" name="Producer">
    <vt:lpwstr>macOS Version 14.3.1 (Build 23D60) Quartz PDFContext</vt:lpwstr>
  </property>
</Properties>
</file>